
<file path=[Content_Types].xml><?xml version="1.0" encoding="utf-8"?>
<Types xmlns="http://schemas.openxmlformats.org/package/2006/content-types">
  <Default Extension="avi" ContentType="video/x-msvideo"/>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
  </p:notesMasterIdLst>
  <p:sldIdLst>
    <p:sldId id="348" r:id="rId2"/>
    <p:sldId id="450" r:id="rId3"/>
    <p:sldId id="454" r:id="rId4"/>
    <p:sldId id="257" r:id="rId5"/>
    <p:sldId id="362" r:id="rId6"/>
    <p:sldId id="386" r:id="rId7"/>
    <p:sldId id="441" r:id="rId8"/>
    <p:sldId id="442" r:id="rId9"/>
    <p:sldId id="456" r:id="rId10"/>
    <p:sldId id="451" r:id="rId11"/>
    <p:sldId id="452" r:id="rId12"/>
    <p:sldId id="444" r:id="rId13"/>
    <p:sldId id="446" r:id="rId14"/>
    <p:sldId id="443" r:id="rId15"/>
    <p:sldId id="457" r:id="rId16"/>
    <p:sldId id="458" r:id="rId17"/>
    <p:sldId id="448" r:id="rId18"/>
    <p:sldId id="449" r:id="rId19"/>
    <p:sldId id="455" r:id="rId20"/>
    <p:sldId id="453" r:id="rId21"/>
    <p:sldId id="459" r:id="rId22"/>
    <p:sldId id="445"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26">
          <p15:clr>
            <a:srgbClr val="A4A3A4"/>
          </p15:clr>
        </p15:guide>
        <p15:guide id="2" orient="horz" pos="2548">
          <p15:clr>
            <a:srgbClr val="A4A3A4"/>
          </p15:clr>
        </p15:guide>
        <p15:guide id="3" orient="horz" pos="1620">
          <p15:clr>
            <a:srgbClr val="A4A3A4"/>
          </p15:clr>
        </p15:guide>
        <p15:guide id="4" orient="horz" pos="613">
          <p15:clr>
            <a:srgbClr val="A4A3A4"/>
          </p15:clr>
        </p15:guide>
        <p15:guide id="5" orient="horz" pos="754">
          <p15:clr>
            <a:srgbClr val="A4A3A4"/>
          </p15:clr>
        </p15:guide>
        <p15:guide id="6" orient="horz" pos="2887">
          <p15:clr>
            <a:srgbClr val="A4A3A4"/>
          </p15:clr>
        </p15:guide>
        <p15:guide id="7" pos="5674">
          <p15:clr>
            <a:srgbClr val="A4A3A4"/>
          </p15:clr>
        </p15:guide>
        <p15:guide id="8" pos="3663">
          <p15:clr>
            <a:srgbClr val="A4A3A4"/>
          </p15:clr>
        </p15:guide>
        <p15:guide id="9" pos="259">
          <p15:clr>
            <a:srgbClr val="A4A3A4"/>
          </p15:clr>
        </p15:guide>
        <p15:guide id="10" pos="2880">
          <p15:clr>
            <a:srgbClr val="A4A3A4"/>
          </p15:clr>
        </p15:guide>
        <p15:guide id="11" pos="86">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32" roundtripDataSignature="AMtx7mg+E57rYmN9tLw2d5X86JcgIsRW2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89B4"/>
    <a:srgbClr val="5180D6"/>
    <a:srgbClr val="878787"/>
    <a:srgbClr val="CF707F"/>
    <a:srgbClr val="202A3E"/>
    <a:srgbClr val="74523E"/>
    <a:srgbClr val="154780"/>
    <a:srgbClr val="EAC6E5"/>
    <a:srgbClr val="007801"/>
    <a:srgbClr val="FA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35"/>
    <p:restoredTop sz="94687"/>
  </p:normalViewPr>
  <p:slideViewPr>
    <p:cSldViewPr snapToGrid="0">
      <p:cViewPr varScale="1">
        <p:scale>
          <a:sx n="97" d="100"/>
          <a:sy n="97" d="100"/>
        </p:scale>
        <p:origin x="208" y="1224"/>
      </p:cViewPr>
      <p:guideLst>
        <p:guide orient="horz" pos="926"/>
        <p:guide orient="horz" pos="2548"/>
        <p:guide orient="horz" pos="1620"/>
        <p:guide orient="horz" pos="613"/>
        <p:guide orient="horz" pos="754"/>
        <p:guide orient="horz" pos="2887"/>
        <p:guide pos="5674"/>
        <p:guide pos="3663"/>
        <p:guide pos="259"/>
        <p:guide pos="2880"/>
        <p:guide pos="8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133"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3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13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13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99272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a61d19ee0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da61d19ee0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Once the model is trained, it can infer the 3D shape and positions in time.</a:t>
            </a:r>
          </a:p>
          <a:p>
            <a:pPr marL="0" lvl="0" indent="0" algn="l" rtl="0">
              <a:lnSpc>
                <a:spcPct val="100000"/>
              </a:lnSpc>
              <a:spcBef>
                <a:spcPts val="0"/>
              </a:spcBef>
              <a:spcAft>
                <a:spcPts val="0"/>
              </a:spcAft>
              <a:buSzPts val="1400"/>
              <a:buNone/>
            </a:pPr>
            <a:r>
              <a:rPr lang="en-US"/>
              <a:t>I then used Crocker-Grier algorithm, which is based on Brownian motion of the particle and link the positions in consecutive frames by searching nearby region and choose the most probable object to be linked. </a:t>
            </a:r>
          </a:p>
          <a:p>
            <a:pPr marL="0" lvl="0" indent="0" algn="l" rtl="0">
              <a:lnSpc>
                <a:spcPct val="100000"/>
              </a:lnSpc>
              <a:spcBef>
                <a:spcPts val="0"/>
              </a:spcBef>
              <a:spcAft>
                <a:spcPts val="0"/>
              </a:spcAft>
              <a:buSzPts val="1400"/>
              <a:buNone/>
            </a:pPr>
            <a:r>
              <a:rPr lang="en-US"/>
              <a:t>We iterate this for all cells in the ROI and for all frames</a:t>
            </a:r>
          </a:p>
        </p:txBody>
      </p:sp>
      <p:sp>
        <p:nvSpPr>
          <p:cNvPr id="285" name="Google Shape;285;gda61d19ee0_0_5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2779337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a61d19ee0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da61d19ee0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These trajectories are now trained by autoencoder that performs causal 1D convolution and spatial 2D convolution to gain spatiotemporal information and reconstruct the same 3D trajectory.</a:t>
            </a:r>
          </a:p>
          <a:p>
            <a:pPr marL="0" lvl="0" indent="0" algn="l" rtl="0">
              <a:lnSpc>
                <a:spcPct val="100000"/>
              </a:lnSpc>
              <a:spcBef>
                <a:spcPts val="0"/>
              </a:spcBef>
              <a:spcAft>
                <a:spcPts val="0"/>
              </a:spcAft>
              <a:buSzPts val="1400"/>
              <a:buNone/>
            </a:pPr>
            <a:r>
              <a:rPr lang="en-US"/>
              <a:t>Once this model is sufficiently trained, the latent vectors are used as descriptions of the cell behavior and generate behavior space.</a:t>
            </a:r>
          </a:p>
        </p:txBody>
      </p:sp>
      <p:sp>
        <p:nvSpPr>
          <p:cNvPr id="285" name="Google Shape;285;gda61d19ee0_0_5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extLst>
      <p:ext uri="{BB962C8B-B14F-4D97-AF65-F5344CB8AC3E}">
        <p14:creationId xmlns:p14="http://schemas.microsoft.com/office/powerpoint/2010/main" val="2812866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Now, I will move on to results.</a:t>
            </a:r>
            <a:endParaRPr/>
          </a:p>
        </p:txBody>
      </p:sp>
      <p:sp>
        <p:nvSpPr>
          <p:cNvPr id="277" name="Google Shape;27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12414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compared the validation IOU score of the two models 2d_3d reconstruction net and 3D </a:t>
            </a:r>
            <a:r>
              <a:rPr lang="en-US" err="1"/>
              <a:t>attentionnet</a:t>
            </a:r>
            <a:r>
              <a:rPr lang="en-US"/>
              <a:t>.</a:t>
            </a:r>
          </a:p>
          <a:p>
            <a:r>
              <a:rPr lang="en-US"/>
              <a:t>First, we tested whether inputting brightfield slice alone can reconstruct 3D shape.</a:t>
            </a:r>
          </a:p>
          <a:p>
            <a:r>
              <a:rPr lang="en-US"/>
              <a:t>It turns out that it wasn’t successful as shown with low validation IOU score.</a:t>
            </a:r>
          </a:p>
          <a:p>
            <a:r>
              <a:rPr lang="en-US"/>
              <a:t>However, adding additional information with 2D segmented slice into 2d_3d reconstruction net results in much higher accuracy comparable to the accuracy of 3D attention net.</a:t>
            </a:r>
          </a:p>
          <a:p>
            <a:r>
              <a:rPr lang="en-US"/>
              <a:t>The </a:t>
            </a:r>
            <a:r>
              <a:rPr lang="en-US" err="1"/>
              <a:t>iou</a:t>
            </a:r>
            <a:r>
              <a:rPr lang="en-US"/>
              <a:t> score for 30 epochs are shown, and our model reached almost 0.8 in only 30 epochs.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0197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the prediction result from 2d_3d reconstruction net when we input the 2D slice of few cells.</a:t>
            </a:r>
          </a:p>
          <a:p>
            <a:r>
              <a:rPr lang="en-US"/>
              <a:t>We observed that the predicted 3D shape (shown in red) closely aligns with the true 3D shape (shown in blue)</a:t>
            </a:r>
          </a:p>
          <a:p>
            <a:r>
              <a:rPr lang="en-US"/>
              <a:t>Therefore, our 2d_3d reconstruction net is capable of accurately reconstructing the 3D shape.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577643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16AF0-1729-CC76-53B0-A1F929153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208EF5-FE1B-9795-0496-838ECD7911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7304E6-F9B7-B1D8-C6C9-1D6563A63339}"/>
              </a:ext>
            </a:extLst>
          </p:cNvPr>
          <p:cNvSpPr>
            <a:spLocks noGrp="1"/>
          </p:cNvSpPr>
          <p:nvPr>
            <p:ph type="body" idx="1"/>
          </p:nvPr>
        </p:nvSpPr>
        <p:spPr/>
        <p:txBody>
          <a:bodyPr/>
          <a:lstStyle/>
          <a:p>
            <a:r>
              <a:rPr lang="en-US"/>
              <a:t>The prediction to the whole ROI (region of interest) is shown for both 3D attention net and 2d_3d reconstruction net.</a:t>
            </a:r>
          </a:p>
          <a:p>
            <a:r>
              <a:rPr lang="en-US"/>
              <a:t>In general, 2d_3d reconstruction net could accurately locate the cells in XY positions as much as 3D attention net.</a:t>
            </a:r>
          </a:p>
          <a:p>
            <a:endParaRPr lang="en-US"/>
          </a:p>
        </p:txBody>
      </p:sp>
      <p:sp>
        <p:nvSpPr>
          <p:cNvPr id="4" name="Slide Number Placeholder 3">
            <a:extLst>
              <a:ext uri="{FF2B5EF4-FFF2-40B4-BE49-F238E27FC236}">
                <a16:creationId xmlns:a16="http://schemas.microsoft.com/office/drawing/2014/main" id="{A9CE77A2-67E8-9A1A-9F32-AC8F515C7010}"/>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9832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A73D-C2FB-17FD-6F7D-3056FB4247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D4A18E-9203-57EF-C2E3-E5E7C9E0C8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81633B-907C-2A8A-3733-35FA3AAE3BF8}"/>
              </a:ext>
            </a:extLst>
          </p:cNvPr>
          <p:cNvSpPr>
            <a:spLocks noGrp="1"/>
          </p:cNvSpPr>
          <p:nvPr>
            <p:ph type="body" idx="1"/>
          </p:nvPr>
        </p:nvSpPr>
        <p:spPr/>
        <p:txBody>
          <a:bodyPr/>
          <a:lstStyle/>
          <a:p>
            <a:r>
              <a:rPr lang="en-US"/>
              <a:t>However, when we visualize the YZ plane, although the true labels express diverse range of z displacements </a:t>
            </a:r>
          </a:p>
          <a:p>
            <a:r>
              <a:rPr lang="en-US"/>
              <a:t>and the prediction from 3D attention net accurately mimics that range,</a:t>
            </a:r>
          </a:p>
          <a:p>
            <a:r>
              <a:rPr lang="en-US"/>
              <a:t>the 2d_3d reconstruction net fails to capture Z positions and have preference locating them on the center. </a:t>
            </a:r>
          </a:p>
          <a:p>
            <a:r>
              <a:rPr lang="en-US"/>
              <a:t>Due to this limitation, we proceeded with 3D Attention Net to capture 3D cellular behaviors.</a:t>
            </a:r>
          </a:p>
          <a:p>
            <a:endParaRPr lang="en-US"/>
          </a:p>
          <a:p>
            <a:endParaRPr lang="en-US"/>
          </a:p>
          <a:p>
            <a:endParaRPr lang="en-US"/>
          </a:p>
          <a:p>
            <a:pPr marL="171450" indent="-171450">
              <a:buFont typeface="Symbol"/>
              <a:buChar char="•"/>
            </a:pPr>
            <a:r>
              <a:rPr lang="en-US"/>
              <a:t>YZ projections across the Region Of Interest</a:t>
            </a:r>
          </a:p>
          <a:p>
            <a:pPr indent="0"/>
            <a:endParaRPr lang="en-US"/>
          </a:p>
          <a:p>
            <a:pPr marL="171450" indent="-171450">
              <a:buFont typeface="Symbol"/>
              <a:buChar char="•"/>
            </a:pPr>
            <a:r>
              <a:rPr lang="en-US"/>
              <a:t>LEFT  –  GROUND TRUTH (for reference)</a:t>
            </a:r>
          </a:p>
          <a:p>
            <a:pPr indent="0"/>
            <a:endParaRPr lang="en-US"/>
          </a:p>
          <a:p>
            <a:pPr marL="171450" indent="-171450">
              <a:buFont typeface="Symbol"/>
              <a:buChar char="•"/>
            </a:pPr>
            <a:r>
              <a:rPr lang="en-US"/>
              <a:t>CENTRE  -  3D </a:t>
            </a:r>
            <a:r>
              <a:rPr lang="en-US" err="1"/>
              <a:t>AttentionNet</a:t>
            </a:r>
            <a:r>
              <a:rPr lang="en-US"/>
              <a:t> (</a:t>
            </a:r>
            <a:r>
              <a:rPr lang="en-US" b="1"/>
              <a:t>Improved accuracy </a:t>
            </a:r>
            <a:r>
              <a:rPr lang="en-US"/>
              <a:t>in capturing the </a:t>
            </a:r>
            <a:r>
              <a:rPr lang="en-US" b="1"/>
              <a:t>Z-axis</a:t>
            </a:r>
            <a:r>
              <a:rPr lang="en-US"/>
              <a:t> positioning)</a:t>
            </a:r>
          </a:p>
          <a:p>
            <a:pPr indent="0"/>
            <a:endParaRPr lang="en-US"/>
          </a:p>
          <a:p>
            <a:pPr marL="171450" indent="-171450">
              <a:buFont typeface="Symbol"/>
              <a:buChar char="•"/>
            </a:pPr>
            <a:r>
              <a:rPr lang="en-US"/>
              <a:t>RIGHT  -  2D_3D </a:t>
            </a:r>
            <a:r>
              <a:rPr lang="en-US" err="1"/>
              <a:t>ReconstructionNet</a:t>
            </a:r>
            <a:r>
              <a:rPr lang="en-US"/>
              <a:t> (</a:t>
            </a:r>
            <a:r>
              <a:rPr lang="en-US" b="1"/>
              <a:t>struggles </a:t>
            </a:r>
            <a:r>
              <a:rPr lang="en-US"/>
              <a:t>with Z-position predictions)</a:t>
            </a:r>
          </a:p>
          <a:p>
            <a:pPr indent="0"/>
            <a:endParaRPr lang="en-US"/>
          </a:p>
          <a:p>
            <a:pPr marL="171450" indent="-171450">
              <a:buFont typeface="Symbol"/>
              <a:buChar char="•"/>
            </a:pPr>
            <a:r>
              <a:rPr lang="en-US"/>
              <a:t>While network performs well for XY planes, its capacity to </a:t>
            </a:r>
            <a:r>
              <a:rPr lang="en-US" b="1"/>
              <a:t>effectively extrapolate depth information</a:t>
            </a:r>
            <a:r>
              <a:rPr lang="en-US"/>
              <a:t> needs improvement.</a:t>
            </a:r>
          </a:p>
        </p:txBody>
      </p:sp>
      <p:sp>
        <p:nvSpPr>
          <p:cNvPr id="4" name="Slide Number Placeholder 3">
            <a:extLst>
              <a:ext uri="{FF2B5EF4-FFF2-40B4-BE49-F238E27FC236}">
                <a16:creationId xmlns:a16="http://schemas.microsoft.com/office/drawing/2014/main" id="{3CC9B22C-8F69-DAA9-7BF8-B2F80AB0CB3B}"/>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37103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t>Next, we demonstrate performance of 2 different autoencoders - first - utilizes 1D temporal convolution &amp; LSTM, second - uses 1D and 2D </a:t>
            </a:r>
            <a:r>
              <a:rPr lang="en-US" err="1"/>
              <a:t>spatio</a:t>
            </a:r>
            <a:r>
              <a:rPr lang="en-US"/>
              <a:t> temporal convolution.</a:t>
            </a:r>
          </a:p>
          <a:p>
            <a:pPr marL="171450" indent="-171450">
              <a:buChar char="•"/>
            </a:pPr>
            <a:endParaRPr lang="en-US"/>
          </a:p>
          <a:p>
            <a:pPr marL="171450" indent="-171450">
              <a:buChar char="•"/>
            </a:pPr>
            <a:r>
              <a:rPr lang="en-US" b="1"/>
              <a:t>Training Loss</a:t>
            </a:r>
            <a:r>
              <a:rPr lang="en-US"/>
              <a:t> and </a:t>
            </a:r>
            <a:r>
              <a:rPr lang="en-US" b="1"/>
              <a:t>Validation loss </a:t>
            </a:r>
            <a:r>
              <a:rPr lang="en-US"/>
              <a:t>of the first model </a:t>
            </a:r>
            <a:r>
              <a:rPr lang="en-US" b="1"/>
              <a:t>diverges</a:t>
            </a:r>
            <a:r>
              <a:rPr lang="en-US"/>
              <a:t> due to </a:t>
            </a:r>
            <a:r>
              <a:rPr lang="en-US" b="1"/>
              <a:t>failure to depict rapid change in direction</a:t>
            </a:r>
            <a:r>
              <a:rPr lang="en-US"/>
              <a:t>.</a:t>
            </a:r>
          </a:p>
          <a:p>
            <a:pPr marL="171450" indent="-171450">
              <a:buFont typeface="Symbol"/>
              <a:buChar char="•"/>
            </a:pPr>
            <a:endParaRPr lang="en-US"/>
          </a:p>
          <a:p>
            <a:pPr marL="171450" indent="-171450">
              <a:buFont typeface="Arial"/>
              <a:buChar char="•"/>
            </a:pPr>
            <a:r>
              <a:rPr lang="en-US"/>
              <a:t>LSTM model renders the </a:t>
            </a:r>
            <a:r>
              <a:rPr lang="en-US" b="1"/>
              <a:t>trajectory</a:t>
            </a:r>
            <a:r>
              <a:rPr lang="en-US"/>
              <a:t> to be </a:t>
            </a:r>
            <a:r>
              <a:rPr lang="en-US" b="1"/>
              <a:t>highly correlated in time</a:t>
            </a:r>
            <a:r>
              <a:rPr lang="en-US"/>
              <a:t>, therefore it reconstructs very </a:t>
            </a:r>
            <a:r>
              <a:rPr lang="en-US" b="1"/>
              <a:t>smooth trajectory</a:t>
            </a:r>
            <a:r>
              <a:rPr lang="en-US"/>
              <a:t>.</a:t>
            </a:r>
          </a:p>
          <a:p>
            <a:pPr indent="0"/>
            <a:endParaRPr lang="en-US"/>
          </a:p>
          <a:p>
            <a:pPr marL="171450" indent="-171450">
              <a:buFont typeface="Symbol"/>
              <a:buChar char="•"/>
            </a:pPr>
            <a:r>
              <a:rPr lang="en-US" b="1"/>
              <a:t>training loss</a:t>
            </a:r>
            <a:r>
              <a:rPr lang="en-US"/>
              <a:t> and </a:t>
            </a:r>
            <a:r>
              <a:rPr lang="en-US" b="1"/>
              <a:t>validation loss </a:t>
            </a:r>
            <a:r>
              <a:rPr lang="en-US"/>
              <a:t>from the second model </a:t>
            </a:r>
            <a:r>
              <a:rPr lang="en-US" b="1"/>
              <a:t>both converge</a:t>
            </a:r>
            <a:r>
              <a:rPr lang="en-US"/>
              <a:t> and </a:t>
            </a:r>
            <a:r>
              <a:rPr lang="en-US" b="1"/>
              <a:t>capture the rapid fluctuations</a:t>
            </a:r>
            <a:r>
              <a:rPr lang="en-US"/>
              <a: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27947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a61d19ee0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da61d19ee0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171450" indent="-171450">
              <a:buFont typeface="Symbol"/>
              <a:buChar char="•"/>
            </a:pPr>
            <a:r>
              <a:rPr lang="en-US"/>
              <a:t>Build Behavior space using latent features -  observe clear </a:t>
            </a:r>
            <a:r>
              <a:rPr lang="en-US" b="1"/>
              <a:t>distinction </a:t>
            </a:r>
            <a:r>
              <a:rPr lang="en-US"/>
              <a:t>b/w predicted and true behaviors over 20 frames.</a:t>
            </a:r>
          </a:p>
          <a:p>
            <a:pPr indent="0"/>
            <a:endParaRPr lang="en-US"/>
          </a:p>
          <a:p>
            <a:pPr marL="171450" indent="-171450">
              <a:buFont typeface="Symbol"/>
              <a:buChar char="•"/>
            </a:pPr>
            <a:r>
              <a:rPr lang="en-US"/>
              <a:t>Even though little bit of overlap in the truth space, the overall behavior space was governed by the variance of prediction behavior</a:t>
            </a:r>
          </a:p>
          <a:p>
            <a:pPr marL="171450" indent="-171450">
              <a:buFont typeface="Symbol"/>
              <a:buChar char="•"/>
            </a:pPr>
            <a:endParaRPr lang="en-US"/>
          </a:p>
          <a:p>
            <a:pPr marL="171450" indent="-171450">
              <a:buFont typeface="Symbol"/>
              <a:buChar char="•"/>
            </a:pPr>
            <a:r>
              <a:rPr lang="en-US"/>
              <a:t>this</a:t>
            </a:r>
            <a:r>
              <a:rPr lang="en-US" b="1"/>
              <a:t> </a:t>
            </a:r>
            <a:r>
              <a:rPr lang="en-US"/>
              <a:t>suggest potential areas for refinement, particularly in </a:t>
            </a:r>
            <a:r>
              <a:rPr lang="en-US" b="1"/>
              <a:t>accurately </a:t>
            </a:r>
            <a:r>
              <a:rPr lang="en-US"/>
              <a:t>representing </a:t>
            </a:r>
            <a:r>
              <a:rPr lang="en-US" b="1"/>
              <a:t>finer </a:t>
            </a:r>
            <a:r>
              <a:rPr lang="en-US"/>
              <a:t>details of </a:t>
            </a:r>
            <a:r>
              <a:rPr lang="en-US" b="1"/>
              <a:t>cellular behavio</a:t>
            </a:r>
            <a:r>
              <a:rPr lang="en-US"/>
              <a:t>r.</a:t>
            </a:r>
          </a:p>
        </p:txBody>
      </p:sp>
      <p:sp>
        <p:nvSpPr>
          <p:cNvPr id="285" name="Google Shape;285;gda61d19ee0_0_5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extLst>
      <p:ext uri="{BB962C8B-B14F-4D97-AF65-F5344CB8AC3E}">
        <p14:creationId xmlns:p14="http://schemas.microsoft.com/office/powerpoint/2010/main" val="1515054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a61d19ee0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da61d19ee0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indent="0"/>
            <a:r>
              <a:rPr lang="en-US"/>
              <a:t>A reasoning for this discrepancy can be that average turning angle and alpha, which calculates the mode of behavior is comparable.</a:t>
            </a:r>
          </a:p>
          <a:p>
            <a:pPr marL="0" indent="0"/>
            <a:endParaRPr lang="en-US"/>
          </a:p>
          <a:p>
            <a:pPr marL="171450" indent="-171450">
              <a:buFont typeface="Symbol"/>
              <a:buChar char="•"/>
            </a:pPr>
            <a:r>
              <a:rPr lang="en-US" b="1"/>
              <a:t>avg turning angle</a:t>
            </a:r>
            <a:r>
              <a:rPr lang="en-US"/>
              <a:t> </a:t>
            </a:r>
            <a:r>
              <a:rPr lang="en-US" i="1"/>
              <a:t>(how sharply cells change direction during movement)</a:t>
            </a:r>
            <a:endParaRPr lang="en-US"/>
          </a:p>
          <a:p>
            <a:pPr indent="0"/>
            <a:endParaRPr lang="en-US"/>
          </a:p>
          <a:p>
            <a:pPr marL="171450" indent="-171450">
              <a:buFont typeface="Symbol"/>
              <a:buChar char="•"/>
            </a:pPr>
            <a:r>
              <a:rPr lang="en-US" b="1"/>
              <a:t>instantaneous speed</a:t>
            </a:r>
            <a:r>
              <a:rPr lang="en-US"/>
              <a:t> </a:t>
            </a:r>
            <a:r>
              <a:rPr lang="en-US" i="1"/>
              <a:t>(how fast a cell moves from one frame to the next)</a:t>
            </a:r>
            <a:r>
              <a:rPr lang="en-US"/>
              <a:t> </a:t>
            </a:r>
          </a:p>
          <a:p>
            <a:pPr marL="171450" indent="-171450">
              <a:buFont typeface="Symbol"/>
              <a:buChar char="•"/>
            </a:pPr>
            <a:endParaRPr lang="en-US"/>
          </a:p>
          <a:p>
            <a:pPr marL="0" indent="0"/>
            <a:r>
              <a:rPr lang="en-US"/>
              <a:t>However, we could see that coefficient of variance of instantaneous speed was significantly higher in the prediction, which we can infer that the predicted trajectories might have missed frames or small fluctuations that lead discrepancy between the truth.</a:t>
            </a:r>
          </a:p>
        </p:txBody>
      </p:sp>
      <p:sp>
        <p:nvSpPr>
          <p:cNvPr id="285" name="Google Shape;285;gda61d19ee0_0_5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extLst>
      <p:ext uri="{BB962C8B-B14F-4D97-AF65-F5344CB8AC3E}">
        <p14:creationId xmlns:p14="http://schemas.microsoft.com/office/powerpoint/2010/main" val="857381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a61d19ee0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da61d19ee0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In biology, time lapse imaging is very fundamental technology that we can get great depth of insights for instance, how immune cells move and function, study of developmental period, wound healing and pathological conditions like cancer metastasis.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We still use 2D imaging instead of 3D due to its simplicity in terms of imaging, less computational complexity.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Also, since 3D requires additional z-direction to be stacked, 3D time-lapse often suffers from low temporal resolution.</a:t>
            </a:r>
          </a:p>
        </p:txBody>
      </p:sp>
      <p:sp>
        <p:nvSpPr>
          <p:cNvPr id="285" name="Google Shape;285;gda61d19ee0_0_5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extLst>
      <p:ext uri="{BB962C8B-B14F-4D97-AF65-F5344CB8AC3E}">
        <p14:creationId xmlns:p14="http://schemas.microsoft.com/office/powerpoint/2010/main" val="2105342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a61d19ee0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da61d19ee0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Summarize:</a:t>
            </a:r>
          </a:p>
          <a:p>
            <a:pPr marL="171450" indent="-171450">
              <a:buFont typeface="Symbol"/>
              <a:buChar char="•"/>
            </a:pPr>
            <a:r>
              <a:rPr lang="en-US"/>
              <a:t>2D_3D </a:t>
            </a:r>
            <a:r>
              <a:rPr lang="en-US" err="1"/>
              <a:t>ReconstructionNet</a:t>
            </a:r>
            <a:r>
              <a:rPr lang="en-US"/>
              <a:t>  -  highly effective in reconstructing 3D cell shapes. // HIGH ACCURACY</a:t>
            </a:r>
          </a:p>
          <a:p>
            <a:pPr indent="0"/>
            <a:endParaRPr lang="en-US"/>
          </a:p>
          <a:p>
            <a:pPr marL="171450" indent="-171450">
              <a:buFont typeface="Symbol"/>
              <a:buChar char="•"/>
            </a:pPr>
            <a:r>
              <a:rPr lang="en-US"/>
              <a:t>While the 3D </a:t>
            </a:r>
            <a:r>
              <a:rPr lang="en-US" err="1"/>
              <a:t>AttentionNet</a:t>
            </a:r>
            <a:r>
              <a:rPr lang="en-US"/>
              <a:t> excelled in predicting movements  -  there are significant differences b/w </a:t>
            </a:r>
            <a:r>
              <a:rPr lang="en-US" b="1"/>
              <a:t>predicted </a:t>
            </a:r>
            <a:r>
              <a:rPr lang="en-US"/>
              <a:t>&amp; </a:t>
            </a:r>
            <a:r>
              <a:rPr lang="en-US" b="1"/>
              <a:t>true </a:t>
            </a:r>
            <a:r>
              <a:rPr lang="en-US"/>
              <a:t>behaviors  -  investigate further.</a:t>
            </a:r>
          </a:p>
          <a:p>
            <a:pPr indent="0"/>
            <a:endParaRPr lang="en-US"/>
          </a:p>
          <a:p>
            <a:pPr marL="171450" indent="-171450">
              <a:buFont typeface="Symbol"/>
              <a:buChar char="•"/>
            </a:pPr>
            <a:r>
              <a:rPr lang="en-US"/>
              <a:t>Moving forward  -  we aim to enhance the model's </a:t>
            </a:r>
            <a:r>
              <a:rPr lang="en-US" b="1"/>
              <a:t>ability to infer Z </a:t>
            </a:r>
            <a:r>
              <a:rPr lang="en-US"/>
              <a:t>positions so that it can map 3D behavior from single z slice using information from nearby slices -  explore the </a:t>
            </a:r>
            <a:r>
              <a:rPr lang="en-US" b="1"/>
              <a:t>reasons for</a:t>
            </a:r>
            <a:r>
              <a:rPr lang="en-US"/>
              <a:t> behavioral </a:t>
            </a:r>
            <a:r>
              <a:rPr lang="en-US" b="1"/>
              <a:t>discrepancies  </a:t>
            </a:r>
            <a:r>
              <a:rPr lang="en-US"/>
              <a:t>-  train models on </a:t>
            </a:r>
            <a:r>
              <a:rPr lang="en-US" b="1"/>
              <a:t>cells with irregular morphologies</a:t>
            </a:r>
            <a:r>
              <a:rPr lang="en-US"/>
              <a:t>, such as fibroblasts.”</a:t>
            </a:r>
          </a:p>
          <a:p>
            <a:pPr marL="0" indent="0"/>
            <a:endParaRPr lang="en-US"/>
          </a:p>
        </p:txBody>
      </p:sp>
      <p:sp>
        <p:nvSpPr>
          <p:cNvPr id="285" name="Google Shape;285;gda61d19ee0_0_5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extLst>
      <p:ext uri="{BB962C8B-B14F-4D97-AF65-F5344CB8AC3E}">
        <p14:creationId xmlns:p14="http://schemas.microsoft.com/office/powerpoint/2010/main" val="1217396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Other interesting ability of the model was that it could also detect the cells that are in-focus.</a:t>
            </a:r>
          </a:p>
          <a:p>
            <a:r>
              <a:rPr lang="en-US"/>
              <a:t>The Red boxes indicate the cells that are in the plane of focus, and you can see that model labeled the in-focus ones and didn’t label the </a:t>
            </a:r>
            <a:r>
              <a:rPr lang="en-US" err="1"/>
              <a:t>out-of</a:t>
            </a:r>
            <a:r>
              <a:rPr lang="en-US"/>
              <a:t> focus cells.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48949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a61d19ee0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da61d19ee0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However, problem of 2D arises when imaging cells like T lymphocytes, which are capable of moving in Z-directions.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The video is showing the T cells even though they were initially placed to be in focus, they freely move in and out of focus due to Z displacement.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I have shown one example, as time progresses this T cell get very blurry and the corresponding movement is shown where this cell was indeed moving in Z.</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As you can see from this picture also, that if your offset is larger and larger the cell becomes blurry and very difficult to track.</a:t>
            </a:r>
          </a:p>
        </p:txBody>
      </p:sp>
      <p:sp>
        <p:nvSpPr>
          <p:cNvPr id="285" name="Google Shape;285;gda61d19ee0_0_5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1730977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Therefore, my objective is from these offset planes, reconstruct the 3D shape and behaviors in single-cell by utilizing deep neural network.</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56459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 will talk about the methods.</a:t>
            </a:r>
            <a:endParaRPr/>
          </a:p>
        </p:txBody>
      </p:sp>
      <p:sp>
        <p:nvSpPr>
          <p:cNvPr id="277" name="Google Shape;27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23993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da61d19ee0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gda61d19ee0_0_56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is the overall pipeline of the project.</a:t>
            </a:r>
          </a:p>
          <a:p>
            <a:pPr marL="0" lvl="0" indent="0" algn="l" rtl="0">
              <a:lnSpc>
                <a:spcPct val="100000"/>
              </a:lnSpc>
              <a:spcBef>
                <a:spcPts val="0"/>
              </a:spcBef>
              <a:spcAft>
                <a:spcPts val="0"/>
              </a:spcAft>
              <a:buSzPts val="1400"/>
              <a:buNone/>
            </a:pPr>
            <a:r>
              <a:rPr lang="en-US"/>
              <a:t>First, from slices of brightfield image, neural network will be trained to infer both 3D shape and position.</a:t>
            </a:r>
          </a:p>
          <a:p>
            <a:pPr marL="0" lvl="0" indent="0" algn="l" rtl="0">
              <a:lnSpc>
                <a:spcPct val="100000"/>
              </a:lnSpc>
              <a:spcBef>
                <a:spcPts val="0"/>
              </a:spcBef>
              <a:spcAft>
                <a:spcPts val="0"/>
              </a:spcAft>
              <a:buSzPts val="1400"/>
              <a:buNone/>
            </a:pPr>
            <a:r>
              <a:rPr lang="en-US"/>
              <a:t>Once the shapes and positions are predicted, we will utilize tracking algorithm to link the cells in consecutive frames to construct movement trajectories of single cells.</a:t>
            </a:r>
          </a:p>
          <a:p>
            <a:pPr marL="0" lvl="0" indent="0" algn="l" rtl="0">
              <a:lnSpc>
                <a:spcPct val="100000"/>
              </a:lnSpc>
              <a:spcBef>
                <a:spcPts val="0"/>
              </a:spcBef>
              <a:spcAft>
                <a:spcPts val="0"/>
              </a:spcAft>
              <a:buSzPts val="1400"/>
              <a:buNone/>
            </a:pPr>
            <a:r>
              <a:rPr lang="en-US"/>
              <a:t>Next, autoencoder will be used to extract latent features by reconstructing the same 3D trajectory and create behavior space.</a:t>
            </a:r>
            <a:endParaRPr/>
          </a:p>
        </p:txBody>
      </p:sp>
      <p:sp>
        <p:nvSpPr>
          <p:cNvPr id="285" name="Google Shape;285;gda61d19ee0_0_56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1639488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elaborate more, first in order to prepare the training dataset, I collected brightfield out-of-focus z stacks and corresponding fluorescent z stacks.</a:t>
            </a:r>
          </a:p>
          <a:p>
            <a:r>
              <a:rPr lang="en-US"/>
              <a:t>Next is the preprocessing step, which includes image normalization to make intensity variation for each image to be consistent. </a:t>
            </a:r>
          </a:p>
          <a:p>
            <a:r>
              <a:rPr lang="en-US"/>
              <a:t>Due to technical issues of 3D time-lapse imaging, we can only get few z stacks at each time point.  </a:t>
            </a:r>
          </a:p>
          <a:p>
            <a:r>
              <a:rPr lang="en-US"/>
              <a:t>So I performed linear interpolation in Z-direction and generated pseudo images in between to increase the resolution in Z.</a:t>
            </a:r>
          </a:p>
          <a:p>
            <a:r>
              <a:rPr lang="en-US"/>
              <a:t>Fluorescent Z stacks undergo Voronoi-</a:t>
            </a:r>
            <a:r>
              <a:rPr lang="en-US" err="1"/>
              <a:t>otsu</a:t>
            </a:r>
            <a:r>
              <a:rPr lang="en-US"/>
              <a:t> labelling for 3D instance segmentation to be used as ground truth for the model.</a:t>
            </a:r>
          </a:p>
          <a:p>
            <a:r>
              <a:rPr lang="en-US"/>
              <a:t>Finally, post processing step is required to remove any small objects that are debris, remove the objects that touch the border and nearby object.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1363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298366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C529F-97D2-E5A2-1650-26ACBA2FB2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5C628B-5921-893F-F5D6-85A7642858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AC7A38-2287-E389-5598-8BFBBAB4831F}"/>
              </a:ext>
            </a:extLst>
          </p:cNvPr>
          <p:cNvSpPr>
            <a:spLocks noGrp="1"/>
          </p:cNvSpPr>
          <p:nvPr>
            <p:ph type="body" idx="1"/>
          </p:nvPr>
        </p:nvSpPr>
        <p:spPr/>
        <p:txBody>
          <a:bodyPr/>
          <a:lstStyle/>
          <a:p>
            <a:r>
              <a:rPr lang="en-US"/>
              <a:t>The model is now ready to be trained. </a:t>
            </a:r>
          </a:p>
          <a:p>
            <a:r>
              <a:rPr lang="en-US"/>
              <a:t>The model that I have built is the 3D Attention Network, which has U-net like architecture with two attention gates. </a:t>
            </a:r>
          </a:p>
          <a:p>
            <a:r>
              <a:rPr lang="en-US"/>
              <a:t>First attention is done by dividing the training set into multiple sub regions that mostly contain the region of interest.</a:t>
            </a:r>
          </a:p>
          <a:p>
            <a:r>
              <a:rPr lang="en-US"/>
              <a:t>Otherwise, the model can be biased towards learning only the backgrounds, which are not our interest.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The other attention gate connects the </a:t>
            </a:r>
            <a:r>
              <a:rPr lang="en-US" err="1"/>
              <a:t>downsampling</a:t>
            </a:r>
            <a:r>
              <a:rPr lang="en-US"/>
              <a:t> stage and </a:t>
            </a:r>
            <a:r>
              <a:rPr lang="en-US" err="1"/>
              <a:t>upsampling</a:t>
            </a:r>
            <a:r>
              <a:rPr lang="en-US"/>
              <a:t> stage where each layer is composed of convolutional blocks with skip connections or known as residual convolution.</a:t>
            </a:r>
          </a:p>
          <a:p>
            <a:r>
              <a:rPr lang="en-US"/>
              <a:t>Each </a:t>
            </a:r>
            <a:r>
              <a:rPr lang="en-US" err="1"/>
              <a:t>upsampling</a:t>
            </a:r>
            <a:r>
              <a:rPr lang="en-US"/>
              <a:t> layers are connected with attention gates from the same level </a:t>
            </a:r>
            <a:r>
              <a:rPr lang="en-US" err="1"/>
              <a:t>downsampling</a:t>
            </a:r>
            <a:r>
              <a:rPr lang="en-US"/>
              <a:t> layer, which reinforces the model to ‘pay attention’ to important features by using weights generated from the feature maps of the </a:t>
            </a:r>
            <a:r>
              <a:rPr lang="en-US" err="1"/>
              <a:t>downsampling</a:t>
            </a:r>
            <a:r>
              <a:rPr lang="en-US"/>
              <a:t> stage.</a:t>
            </a:r>
          </a:p>
          <a:p>
            <a:r>
              <a:rPr lang="en-US"/>
              <a:t>I used Jaccard loss which is given by 1 – intersection over union.</a:t>
            </a:r>
          </a:p>
          <a:p>
            <a:endParaRPr lang="en-US"/>
          </a:p>
        </p:txBody>
      </p:sp>
      <p:sp>
        <p:nvSpPr>
          <p:cNvPr id="4" name="Slide Number Placeholder 3">
            <a:extLst>
              <a:ext uri="{FF2B5EF4-FFF2-40B4-BE49-F238E27FC236}">
                <a16:creationId xmlns:a16="http://schemas.microsoft.com/office/drawing/2014/main" id="{8F95E7F3-7BEC-0498-7A5E-462DCFAFBC53}"/>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8842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1">
  <p:cSld name="title 1">
    <p:bg>
      <p:bgPr>
        <a:solidFill>
          <a:srgbClr val="154780"/>
        </a:solidFill>
        <a:effectLst/>
      </p:bgPr>
    </p:bg>
    <p:spTree>
      <p:nvGrpSpPr>
        <p:cNvPr id="1" name="Shape 14"/>
        <p:cNvGrpSpPr/>
        <p:nvPr/>
      </p:nvGrpSpPr>
      <p:grpSpPr>
        <a:xfrm>
          <a:off x="0" y="0"/>
          <a:ext cx="0" cy="0"/>
          <a:chOff x="0" y="0"/>
          <a:chExt cx="0" cy="0"/>
        </a:xfrm>
      </p:grpSpPr>
      <p:sp>
        <p:nvSpPr>
          <p:cNvPr id="15" name="Google Shape;15;p16"/>
          <p:cNvSpPr txBox="1">
            <a:spLocks noGrp="1"/>
          </p:cNvSpPr>
          <p:nvPr>
            <p:ph type="ctrTitle"/>
          </p:nvPr>
        </p:nvSpPr>
        <p:spPr>
          <a:xfrm>
            <a:off x="271463" y="1958024"/>
            <a:ext cx="6298670" cy="1101329"/>
          </a:xfrm>
          <a:prstGeom prst="rect">
            <a:avLst/>
          </a:prstGeom>
          <a:noFill/>
          <a:ln>
            <a:noFill/>
          </a:ln>
        </p:spPr>
        <p:txBody>
          <a:bodyPr spcFirstLastPara="1" wrap="square" lIns="91400" tIns="45700" rIns="91400" bIns="45700" anchor="b" anchorCtr="0">
            <a:normAutofit/>
          </a:bodyPr>
          <a:lstStyle>
            <a:lvl1pPr lvl="0" algn="l">
              <a:lnSpc>
                <a:spcPct val="100000"/>
              </a:lnSpc>
              <a:spcBef>
                <a:spcPts val="0"/>
              </a:spcBef>
              <a:spcAft>
                <a:spcPts val="0"/>
              </a:spcAft>
              <a:buClr>
                <a:schemeClr val="lt1"/>
              </a:buClr>
              <a:buSzPts val="2800"/>
              <a:buFont typeface="Calibri"/>
              <a:buNone/>
              <a:defRPr sz="28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6"/>
          <p:cNvSpPr txBox="1">
            <a:spLocks noGrp="1"/>
          </p:cNvSpPr>
          <p:nvPr>
            <p:ph type="subTitle" idx="1"/>
          </p:nvPr>
        </p:nvSpPr>
        <p:spPr>
          <a:xfrm>
            <a:off x="411481" y="3287713"/>
            <a:ext cx="7024370" cy="1070928"/>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SzPts val="1600"/>
              <a:buFont typeface="Noto Sans Symbols"/>
              <a:buNone/>
              <a:defRPr sz="2000">
                <a:solidFill>
                  <a:srgbClr val="FFE0B3"/>
                </a:solidFill>
                <a:latin typeface="Calibri"/>
                <a:ea typeface="Calibri"/>
                <a:cs typeface="Calibri"/>
                <a:sym typeface="Calibri"/>
              </a:defRPr>
            </a:lvl1pPr>
            <a:lvl2pPr lvl="1" algn="l">
              <a:lnSpc>
                <a:spcPct val="100000"/>
              </a:lnSpc>
              <a:spcBef>
                <a:spcPts val="0"/>
              </a:spcBef>
              <a:spcAft>
                <a:spcPts val="0"/>
              </a:spcAft>
              <a:buSzPts val="1440"/>
              <a:buChar char="►"/>
              <a:defRPr/>
            </a:lvl2pPr>
            <a:lvl3pPr lvl="2" algn="l">
              <a:lnSpc>
                <a:spcPct val="100000"/>
              </a:lnSpc>
              <a:spcBef>
                <a:spcPts val="0"/>
              </a:spcBef>
              <a:spcAft>
                <a:spcPts val="0"/>
              </a:spcAft>
              <a:buSzPts val="1800"/>
              <a:buChar char="●"/>
              <a:defRPr/>
            </a:lvl3pPr>
            <a:lvl4pPr lvl="3" algn="l">
              <a:lnSpc>
                <a:spcPct val="100000"/>
              </a:lnSpc>
              <a:spcBef>
                <a:spcPts val="360"/>
              </a:spcBef>
              <a:spcAft>
                <a:spcPts val="0"/>
              </a:spcAft>
              <a:buClr>
                <a:schemeClr val="dk1"/>
              </a:buClr>
              <a:buSzPts val="1800"/>
              <a:buChar char="–"/>
              <a:defRPr/>
            </a:lvl4pPr>
            <a:lvl5pPr lvl="4" algn="l">
              <a:lnSpc>
                <a:spcPct val="100000"/>
              </a:lnSpc>
              <a:spcBef>
                <a:spcPts val="360"/>
              </a:spcBef>
              <a:spcAft>
                <a:spcPts val="0"/>
              </a:spcAft>
              <a:buClr>
                <a:schemeClr val="dk1"/>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a:endParaRPr/>
          </a:p>
        </p:txBody>
      </p:sp>
      <p:sp>
        <p:nvSpPr>
          <p:cNvPr id="17" name="Google Shape;17;p16"/>
          <p:cNvSpPr>
            <a:spLocks noGrp="1"/>
          </p:cNvSpPr>
          <p:nvPr>
            <p:ph type="pic" idx="2"/>
          </p:nvPr>
        </p:nvSpPr>
        <p:spPr>
          <a:xfrm>
            <a:off x="7493288" y="3287713"/>
            <a:ext cx="1371600" cy="1371600"/>
          </a:xfrm>
          <a:prstGeom prst="rect">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t" anchorCtr="0">
            <a:normAutofit/>
          </a:bodyPr>
          <a:lstStyle>
            <a:lvl1pPr marR="0" lvl="0" algn="l" rtl="0">
              <a:lnSpc>
                <a:spcPct val="100000"/>
              </a:lnSpc>
              <a:spcBef>
                <a:spcPts val="2400"/>
              </a:spcBef>
              <a:spcAft>
                <a:spcPts val="0"/>
              </a:spcAft>
              <a:buClr>
                <a:srgbClr val="154780"/>
              </a:buClr>
              <a:buSzPts val="1120"/>
              <a:buFont typeface="Arial"/>
              <a:buNone/>
              <a:defRPr sz="14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154780"/>
              </a:buClr>
              <a:buSzPts val="1440"/>
              <a:buFont typeface="Arial"/>
              <a:buChar char="►"/>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154780"/>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8" name="Google Shape;18;p16"/>
          <p:cNvSpPr txBox="1">
            <a:spLocks noGrp="1"/>
          </p:cNvSpPr>
          <p:nvPr>
            <p:ph type="body" idx="3"/>
          </p:nvPr>
        </p:nvSpPr>
        <p:spPr>
          <a:xfrm>
            <a:off x="271463" y="4659313"/>
            <a:ext cx="6318250" cy="39624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400"/>
              </a:spcBef>
              <a:spcAft>
                <a:spcPts val="0"/>
              </a:spcAft>
              <a:buSzPts val="1120"/>
              <a:buNone/>
              <a:defRPr sz="1400" i="1">
                <a:solidFill>
                  <a:schemeClr val="lt1"/>
                </a:solidFill>
              </a:defRPr>
            </a:lvl1pPr>
            <a:lvl2pPr marL="914400" lvl="1" indent="-299719" algn="l">
              <a:lnSpc>
                <a:spcPct val="100000"/>
              </a:lnSpc>
              <a:spcBef>
                <a:spcPts val="0"/>
              </a:spcBef>
              <a:spcAft>
                <a:spcPts val="0"/>
              </a:spcAft>
              <a:buSzPts val="1120"/>
              <a:buChar char="►"/>
              <a:defRPr sz="1400">
                <a:solidFill>
                  <a:schemeClr val="lt1"/>
                </a:solidFill>
              </a:defRPr>
            </a:lvl2pPr>
            <a:lvl3pPr marL="1371600" lvl="2" indent="-317500" algn="l">
              <a:lnSpc>
                <a:spcPct val="100000"/>
              </a:lnSpc>
              <a:spcBef>
                <a:spcPts val="0"/>
              </a:spcBef>
              <a:spcAft>
                <a:spcPts val="0"/>
              </a:spcAft>
              <a:buSzPts val="1400"/>
              <a:buChar char="●"/>
              <a:defRPr sz="1400">
                <a:solidFill>
                  <a:schemeClr val="lt1"/>
                </a:solidFill>
              </a:defRPr>
            </a:lvl3pPr>
            <a:lvl4pPr marL="1828800" lvl="3" indent="-317500" algn="l">
              <a:lnSpc>
                <a:spcPct val="100000"/>
              </a:lnSpc>
              <a:spcBef>
                <a:spcPts val="280"/>
              </a:spcBef>
              <a:spcAft>
                <a:spcPts val="0"/>
              </a:spcAft>
              <a:buClr>
                <a:schemeClr val="lt1"/>
              </a:buClr>
              <a:buSzPts val="1400"/>
              <a:buChar char="–"/>
              <a:defRPr sz="1400">
                <a:solidFill>
                  <a:schemeClr val="lt1"/>
                </a:solidFill>
              </a:defRPr>
            </a:lvl4pPr>
            <a:lvl5pPr marL="2286000" lvl="4" indent="-317500" algn="l">
              <a:lnSpc>
                <a:spcPct val="100000"/>
              </a:lnSpc>
              <a:spcBef>
                <a:spcPts val="280"/>
              </a:spcBef>
              <a:spcAft>
                <a:spcPts val="0"/>
              </a:spcAft>
              <a:buClr>
                <a:schemeClr val="lt1"/>
              </a:buClr>
              <a:buSzPts val="1400"/>
              <a:buChar char="»"/>
              <a:defRPr sz="1400">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19" name="Google Shape;19;p16"/>
          <p:cNvCxnSpPr/>
          <p:nvPr/>
        </p:nvCxnSpPr>
        <p:spPr>
          <a:xfrm>
            <a:off x="252413" y="3165475"/>
            <a:ext cx="6564947" cy="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tacked 1">
  <p:cSld name="stacked 1">
    <p:spTree>
      <p:nvGrpSpPr>
        <p:cNvPr id="1" name="Shape 63"/>
        <p:cNvGrpSpPr/>
        <p:nvPr/>
      </p:nvGrpSpPr>
      <p:grpSpPr>
        <a:xfrm>
          <a:off x="0" y="0"/>
          <a:ext cx="0" cy="0"/>
          <a:chOff x="0" y="0"/>
          <a:chExt cx="0" cy="0"/>
        </a:xfrm>
      </p:grpSpPr>
      <p:sp>
        <p:nvSpPr>
          <p:cNvPr id="64" name="Google Shape;64;p22"/>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2"/>
          <p:cNvSpPr txBox="1">
            <a:spLocks noGrp="1"/>
          </p:cNvSpPr>
          <p:nvPr>
            <p:ph type="body" idx="1"/>
          </p:nvPr>
        </p:nvSpPr>
        <p:spPr>
          <a:xfrm>
            <a:off x="149313" y="1200151"/>
            <a:ext cx="4397287" cy="166496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6" name="Google Shape;66;p22"/>
          <p:cNvSpPr txBox="1">
            <a:spLocks noGrp="1"/>
          </p:cNvSpPr>
          <p:nvPr>
            <p:ph type="body" idx="2"/>
          </p:nvPr>
        </p:nvSpPr>
        <p:spPr>
          <a:xfrm>
            <a:off x="4610186" y="1200151"/>
            <a:ext cx="4397287" cy="166496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7" name="Google Shape;67;p22"/>
          <p:cNvSpPr txBox="1">
            <a:spLocks noGrp="1"/>
          </p:cNvSpPr>
          <p:nvPr>
            <p:ph type="body" idx="3"/>
          </p:nvPr>
        </p:nvSpPr>
        <p:spPr>
          <a:xfrm>
            <a:off x="149312" y="2926081"/>
            <a:ext cx="8858161" cy="166496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8" name="Google Shape;68;p22"/>
          <p:cNvSpPr txBox="1">
            <a:spLocks noGrp="1"/>
          </p:cNvSpPr>
          <p:nvPr>
            <p:ph type="body" idx="4"/>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tacked 2">
  <p:cSld name="stacked 2">
    <p:spTree>
      <p:nvGrpSpPr>
        <p:cNvPr id="1" name="Shape 69"/>
        <p:cNvGrpSpPr/>
        <p:nvPr/>
      </p:nvGrpSpPr>
      <p:grpSpPr>
        <a:xfrm>
          <a:off x="0" y="0"/>
          <a:ext cx="0" cy="0"/>
          <a:chOff x="0" y="0"/>
          <a:chExt cx="0" cy="0"/>
        </a:xfrm>
      </p:grpSpPr>
      <p:sp>
        <p:nvSpPr>
          <p:cNvPr id="70" name="Google Shape;70;p23"/>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body" idx="1"/>
          </p:nvPr>
        </p:nvSpPr>
        <p:spPr>
          <a:xfrm>
            <a:off x="149313" y="1200151"/>
            <a:ext cx="8858161" cy="166496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2" name="Google Shape;72;p23"/>
          <p:cNvSpPr txBox="1">
            <a:spLocks noGrp="1"/>
          </p:cNvSpPr>
          <p:nvPr>
            <p:ph type="body" idx="2"/>
          </p:nvPr>
        </p:nvSpPr>
        <p:spPr>
          <a:xfrm>
            <a:off x="149313" y="2926081"/>
            <a:ext cx="4397288" cy="166496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3" name="Google Shape;73;p23"/>
          <p:cNvSpPr txBox="1">
            <a:spLocks noGrp="1"/>
          </p:cNvSpPr>
          <p:nvPr>
            <p:ph type="body" idx="3"/>
          </p:nvPr>
        </p:nvSpPr>
        <p:spPr>
          <a:xfrm>
            <a:off x="4610186" y="2926081"/>
            <a:ext cx="4397288" cy="166496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4" name="Google Shape;74;p23"/>
          <p:cNvSpPr txBox="1">
            <a:spLocks noGrp="1"/>
          </p:cNvSpPr>
          <p:nvPr>
            <p:ph type="body" idx="4"/>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 columns 2 captions 2 source boxes">
  <p:cSld name="2 columns 2 captions 2 source boxes">
    <p:bg>
      <p:bgPr>
        <a:solidFill>
          <a:srgbClr val="FFFFFF"/>
        </a:solidFill>
        <a:effectLst/>
      </p:bgPr>
    </p:bg>
    <p:spTree>
      <p:nvGrpSpPr>
        <p:cNvPr id="1" name="Shape 75"/>
        <p:cNvGrpSpPr/>
        <p:nvPr/>
      </p:nvGrpSpPr>
      <p:grpSpPr>
        <a:xfrm>
          <a:off x="0" y="0"/>
          <a:ext cx="0" cy="0"/>
          <a:chOff x="0" y="0"/>
          <a:chExt cx="0" cy="0"/>
        </a:xfrm>
      </p:grpSpPr>
      <p:sp>
        <p:nvSpPr>
          <p:cNvPr id="76" name="Google Shape;76;p25"/>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body" idx="1"/>
          </p:nvPr>
        </p:nvSpPr>
        <p:spPr>
          <a:xfrm>
            <a:off x="149314" y="1200151"/>
            <a:ext cx="4391514" cy="285749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8" name="Google Shape;78;p25"/>
          <p:cNvSpPr txBox="1">
            <a:spLocks noGrp="1"/>
          </p:cNvSpPr>
          <p:nvPr>
            <p:ph type="body" idx="2"/>
          </p:nvPr>
        </p:nvSpPr>
        <p:spPr>
          <a:xfrm>
            <a:off x="141692" y="4152105"/>
            <a:ext cx="4399136"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120"/>
              <a:buNone/>
              <a:defRPr sz="14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9" name="Google Shape;79;p25"/>
          <p:cNvSpPr txBox="1">
            <a:spLocks noGrp="1"/>
          </p:cNvSpPr>
          <p:nvPr>
            <p:ph type="body" idx="3"/>
          </p:nvPr>
        </p:nvSpPr>
        <p:spPr>
          <a:xfrm>
            <a:off x="4615266" y="1201422"/>
            <a:ext cx="4392207" cy="285622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0" name="Google Shape;80;p25"/>
          <p:cNvSpPr txBox="1">
            <a:spLocks noGrp="1"/>
          </p:cNvSpPr>
          <p:nvPr>
            <p:ph type="body" idx="4"/>
          </p:nvPr>
        </p:nvSpPr>
        <p:spPr>
          <a:xfrm>
            <a:off x="4615266" y="4153263"/>
            <a:ext cx="4399136"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120"/>
              <a:buNone/>
              <a:defRPr sz="14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25"/>
          <p:cNvSpPr txBox="1">
            <a:spLocks noGrp="1"/>
          </p:cNvSpPr>
          <p:nvPr>
            <p:ph type="body" idx="5"/>
          </p:nvPr>
        </p:nvSpPr>
        <p:spPr>
          <a:xfrm>
            <a:off x="149313" y="4784089"/>
            <a:ext cx="3900173"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2" name="Google Shape;82;p25"/>
          <p:cNvSpPr txBox="1">
            <a:spLocks noGrp="1"/>
          </p:cNvSpPr>
          <p:nvPr>
            <p:ph type="body" idx="6"/>
          </p:nvPr>
        </p:nvSpPr>
        <p:spPr>
          <a:xfrm>
            <a:off x="4615266" y="4784089"/>
            <a:ext cx="3900173"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column with top captions">
  <p:cSld name="2 column with top captions">
    <p:bg>
      <p:bgPr>
        <a:solidFill>
          <a:srgbClr val="FFFFFF"/>
        </a:solidFill>
        <a:effectLst/>
      </p:bgPr>
    </p:bg>
    <p:spTree>
      <p:nvGrpSpPr>
        <p:cNvPr id="1" name="Shape 83"/>
        <p:cNvGrpSpPr/>
        <p:nvPr/>
      </p:nvGrpSpPr>
      <p:grpSpPr>
        <a:xfrm>
          <a:off x="0" y="0"/>
          <a:ext cx="0" cy="0"/>
          <a:chOff x="0" y="0"/>
          <a:chExt cx="0" cy="0"/>
        </a:xfrm>
      </p:grpSpPr>
      <p:sp>
        <p:nvSpPr>
          <p:cNvPr id="84" name="Google Shape;84;p26"/>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6"/>
          <p:cNvSpPr txBox="1">
            <a:spLocks noGrp="1"/>
          </p:cNvSpPr>
          <p:nvPr>
            <p:ph type="body" idx="1"/>
          </p:nvPr>
        </p:nvSpPr>
        <p:spPr>
          <a:xfrm>
            <a:off x="141692" y="1227965"/>
            <a:ext cx="4399136"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440"/>
              <a:buNone/>
              <a:defRPr sz="18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6" name="Google Shape;86;p26"/>
          <p:cNvSpPr txBox="1">
            <a:spLocks noGrp="1"/>
          </p:cNvSpPr>
          <p:nvPr>
            <p:ph type="body" idx="2"/>
          </p:nvPr>
        </p:nvSpPr>
        <p:spPr>
          <a:xfrm>
            <a:off x="149314" y="1744130"/>
            <a:ext cx="4391514" cy="285749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7" name="Google Shape;87;p26"/>
          <p:cNvSpPr txBox="1">
            <a:spLocks noGrp="1"/>
          </p:cNvSpPr>
          <p:nvPr>
            <p:ph type="body" idx="3"/>
          </p:nvPr>
        </p:nvSpPr>
        <p:spPr>
          <a:xfrm>
            <a:off x="4615266" y="1229123"/>
            <a:ext cx="4399136"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440"/>
              <a:buNone/>
              <a:defRPr sz="18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8" name="Google Shape;88;p26"/>
          <p:cNvSpPr txBox="1">
            <a:spLocks noGrp="1"/>
          </p:cNvSpPr>
          <p:nvPr>
            <p:ph type="body" idx="4"/>
          </p:nvPr>
        </p:nvSpPr>
        <p:spPr>
          <a:xfrm>
            <a:off x="4615266" y="1745401"/>
            <a:ext cx="4392207" cy="285622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9" name="Google Shape;89;p26"/>
          <p:cNvSpPr txBox="1">
            <a:spLocks noGrp="1"/>
          </p:cNvSpPr>
          <p:nvPr>
            <p:ph type="body" idx="5"/>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 column quote">
  <p:cSld name="2 column quote">
    <p:bg>
      <p:bgPr>
        <a:solidFill>
          <a:srgbClr val="FFFFFF"/>
        </a:solidFill>
        <a:effectLst/>
      </p:bgPr>
    </p:bg>
    <p:spTree>
      <p:nvGrpSpPr>
        <p:cNvPr id="1" name="Shape 90"/>
        <p:cNvGrpSpPr/>
        <p:nvPr/>
      </p:nvGrpSpPr>
      <p:grpSpPr>
        <a:xfrm>
          <a:off x="0" y="0"/>
          <a:ext cx="0" cy="0"/>
          <a:chOff x="0" y="0"/>
          <a:chExt cx="0" cy="0"/>
        </a:xfrm>
      </p:grpSpPr>
      <p:sp>
        <p:nvSpPr>
          <p:cNvPr id="91" name="Google Shape;91;p27"/>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body" idx="1"/>
          </p:nvPr>
        </p:nvSpPr>
        <p:spPr>
          <a:xfrm>
            <a:off x="149313" y="1200151"/>
            <a:ext cx="4412527" cy="3394472"/>
          </a:xfrm>
          <a:prstGeom prst="rect">
            <a:avLst/>
          </a:prstGeom>
          <a:noFill/>
          <a:ln w="9525" cap="flat" cmpd="sng">
            <a:solidFill>
              <a:srgbClr val="BFBFBF"/>
            </a:solidFill>
            <a:prstDash val="dash"/>
            <a:round/>
            <a:headEnd type="none" w="sm" len="sm"/>
            <a:tailEnd type="none" w="sm" len="sm"/>
          </a:ln>
        </p:spPr>
        <p:txBody>
          <a:bodyPr spcFirstLastPara="1" wrap="square" lIns="91425" tIns="45700" rIns="91425" bIns="45700" anchor="ctr" anchorCtr="0">
            <a:normAutofit/>
          </a:bodyPr>
          <a:lstStyle>
            <a:lvl1pPr marL="457200" lvl="0" indent="-228600" algn="l">
              <a:lnSpc>
                <a:spcPct val="100000"/>
              </a:lnSpc>
              <a:spcBef>
                <a:spcPts val="2400"/>
              </a:spcBef>
              <a:spcAft>
                <a:spcPts val="0"/>
              </a:spcAft>
              <a:buSzPts val="1440"/>
              <a:buNone/>
              <a:defRPr>
                <a:latin typeface="Times New Roman"/>
                <a:ea typeface="Times New Roman"/>
                <a:cs typeface="Times New Roman"/>
                <a:sym typeface="Times New Roman"/>
              </a:defRPr>
            </a:lvl1pPr>
            <a:lvl2pPr marL="914400" lvl="1" indent="-320040" algn="l">
              <a:lnSpc>
                <a:spcPct val="100000"/>
              </a:lnSpc>
              <a:spcBef>
                <a:spcPts val="0"/>
              </a:spcBef>
              <a:spcAft>
                <a:spcPts val="0"/>
              </a:spcAft>
              <a:buSzPts val="1440"/>
              <a:buChar char="►"/>
              <a:defRPr/>
            </a:lvl2pPr>
            <a:lvl3pPr marL="1371600" lvl="2" indent="-342900" algn="l">
              <a:lnSpc>
                <a:spcPct val="100000"/>
              </a:lnSpc>
              <a:spcBef>
                <a:spcPts val="0"/>
              </a:spcBef>
              <a:spcAft>
                <a:spcPts val="0"/>
              </a:spcAft>
              <a:buSzPts val="1800"/>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3" name="Google Shape;93;p27"/>
          <p:cNvSpPr txBox="1">
            <a:spLocks noGrp="1"/>
          </p:cNvSpPr>
          <p:nvPr>
            <p:ph type="body" idx="2"/>
          </p:nvPr>
        </p:nvSpPr>
        <p:spPr>
          <a:xfrm>
            <a:off x="4615266" y="1201422"/>
            <a:ext cx="4392207" cy="3394472"/>
          </a:xfrm>
          <a:prstGeom prst="rect">
            <a:avLst/>
          </a:prstGeom>
          <a:noFill/>
          <a:ln w="9525" cap="flat" cmpd="sng">
            <a:solidFill>
              <a:srgbClr val="BFBFBF"/>
            </a:solidFill>
            <a:prstDash val="solid"/>
            <a:round/>
            <a:headEnd type="none" w="sm" len="sm"/>
            <a:tailEnd type="none" w="sm" len="sm"/>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4" name="Google Shape;94;p27"/>
          <p:cNvSpPr txBox="1">
            <a:spLocks noGrp="1"/>
          </p:cNvSpPr>
          <p:nvPr>
            <p:ph type="body" idx="3"/>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ormal with table title">
  <p:cSld name="normal with table title">
    <p:bg>
      <p:bgPr>
        <a:solidFill>
          <a:srgbClr val="FFFFFF"/>
        </a:solidFill>
        <a:effectLst/>
      </p:bgPr>
    </p:bg>
    <p:spTree>
      <p:nvGrpSpPr>
        <p:cNvPr id="1" name="Shape 95"/>
        <p:cNvGrpSpPr/>
        <p:nvPr/>
      </p:nvGrpSpPr>
      <p:grpSpPr>
        <a:xfrm>
          <a:off x="0" y="0"/>
          <a:ext cx="0" cy="0"/>
          <a:chOff x="0" y="0"/>
          <a:chExt cx="0" cy="0"/>
        </a:xfrm>
      </p:grpSpPr>
      <p:sp>
        <p:nvSpPr>
          <p:cNvPr id="96" name="Google Shape;96;p28"/>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28"/>
          <p:cNvSpPr txBox="1">
            <a:spLocks noGrp="1"/>
          </p:cNvSpPr>
          <p:nvPr>
            <p:ph type="body" idx="1"/>
          </p:nvPr>
        </p:nvSpPr>
        <p:spPr>
          <a:xfrm>
            <a:off x="149225" y="1078230"/>
            <a:ext cx="8858250" cy="384175"/>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2400"/>
              </a:spcBef>
              <a:spcAft>
                <a:spcPts val="0"/>
              </a:spcAft>
              <a:buSzPts val="1440"/>
              <a:buNone/>
              <a:defRPr/>
            </a:lvl1pPr>
            <a:lvl2pPr marL="914400" lvl="1" indent="-320040" algn="l">
              <a:lnSpc>
                <a:spcPct val="100000"/>
              </a:lnSpc>
              <a:spcBef>
                <a:spcPts val="0"/>
              </a:spcBef>
              <a:spcAft>
                <a:spcPts val="0"/>
              </a:spcAft>
              <a:buSzPts val="144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8" name="Google Shape;98;p28"/>
          <p:cNvSpPr txBox="1">
            <a:spLocks noGrp="1"/>
          </p:cNvSpPr>
          <p:nvPr>
            <p:ph type="body" idx="2"/>
          </p:nvPr>
        </p:nvSpPr>
        <p:spPr>
          <a:xfrm>
            <a:off x="149313" y="1545021"/>
            <a:ext cx="8858161" cy="304960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9" name="Google Shape;99;p28"/>
          <p:cNvSpPr txBox="1">
            <a:spLocks noGrp="1"/>
          </p:cNvSpPr>
          <p:nvPr>
            <p:ph type="body" idx="3"/>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 column with table title left">
  <p:cSld name="2 column with table title left">
    <p:bg>
      <p:bgPr>
        <a:solidFill>
          <a:srgbClr val="FFFFFF"/>
        </a:solidFill>
        <a:effectLst/>
      </p:bgPr>
    </p:bg>
    <p:spTree>
      <p:nvGrpSpPr>
        <p:cNvPr id="1" name="Shape 100"/>
        <p:cNvGrpSpPr/>
        <p:nvPr/>
      </p:nvGrpSpPr>
      <p:grpSpPr>
        <a:xfrm>
          <a:off x="0" y="0"/>
          <a:ext cx="0" cy="0"/>
          <a:chOff x="0" y="0"/>
          <a:chExt cx="0" cy="0"/>
        </a:xfrm>
      </p:grpSpPr>
      <p:sp>
        <p:nvSpPr>
          <p:cNvPr id="101" name="Google Shape;101;p29"/>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29"/>
          <p:cNvSpPr txBox="1">
            <a:spLocks noGrp="1"/>
          </p:cNvSpPr>
          <p:nvPr>
            <p:ph type="body" idx="1"/>
          </p:nvPr>
        </p:nvSpPr>
        <p:spPr>
          <a:xfrm>
            <a:off x="149312" y="1201422"/>
            <a:ext cx="4392207" cy="384175"/>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2400"/>
              </a:spcBef>
              <a:spcAft>
                <a:spcPts val="0"/>
              </a:spcAft>
              <a:buSzPts val="1440"/>
              <a:buNone/>
              <a:defRPr/>
            </a:lvl1pPr>
            <a:lvl2pPr marL="914400" lvl="1" indent="-320040" algn="l">
              <a:lnSpc>
                <a:spcPct val="100000"/>
              </a:lnSpc>
              <a:spcBef>
                <a:spcPts val="0"/>
              </a:spcBef>
              <a:spcAft>
                <a:spcPts val="0"/>
              </a:spcAft>
              <a:buSzPts val="144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3" name="Google Shape;103;p29"/>
          <p:cNvSpPr txBox="1">
            <a:spLocks noGrp="1"/>
          </p:cNvSpPr>
          <p:nvPr>
            <p:ph type="body" idx="2"/>
          </p:nvPr>
        </p:nvSpPr>
        <p:spPr>
          <a:xfrm>
            <a:off x="149311" y="1666241"/>
            <a:ext cx="4392207" cy="292838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4" name="Google Shape;104;p29"/>
          <p:cNvSpPr txBox="1">
            <a:spLocks noGrp="1"/>
          </p:cNvSpPr>
          <p:nvPr>
            <p:ph type="body" idx="3"/>
          </p:nvPr>
        </p:nvSpPr>
        <p:spPr>
          <a:xfrm>
            <a:off x="4615266" y="1201422"/>
            <a:ext cx="4392207" cy="339447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5" name="Google Shape;105;p29"/>
          <p:cNvSpPr txBox="1">
            <a:spLocks noGrp="1"/>
          </p:cNvSpPr>
          <p:nvPr>
            <p:ph type="body" idx="4"/>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 column with table title right">
  <p:cSld name="2 column with table title right">
    <p:bg>
      <p:bgPr>
        <a:solidFill>
          <a:srgbClr val="FFFFFF"/>
        </a:solidFill>
        <a:effectLst/>
      </p:bgPr>
    </p:bg>
    <p:spTree>
      <p:nvGrpSpPr>
        <p:cNvPr id="1" name="Shape 106"/>
        <p:cNvGrpSpPr/>
        <p:nvPr/>
      </p:nvGrpSpPr>
      <p:grpSpPr>
        <a:xfrm>
          <a:off x="0" y="0"/>
          <a:ext cx="0" cy="0"/>
          <a:chOff x="0" y="0"/>
          <a:chExt cx="0" cy="0"/>
        </a:xfrm>
      </p:grpSpPr>
      <p:sp>
        <p:nvSpPr>
          <p:cNvPr id="107" name="Google Shape;107;p30"/>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30"/>
          <p:cNvSpPr txBox="1">
            <a:spLocks noGrp="1"/>
          </p:cNvSpPr>
          <p:nvPr>
            <p:ph type="body" idx="1"/>
          </p:nvPr>
        </p:nvSpPr>
        <p:spPr>
          <a:xfrm>
            <a:off x="149310" y="1201422"/>
            <a:ext cx="4392207" cy="339447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09" name="Google Shape;109;p30"/>
          <p:cNvSpPr txBox="1">
            <a:spLocks noGrp="1"/>
          </p:cNvSpPr>
          <p:nvPr>
            <p:ph type="body" idx="2"/>
          </p:nvPr>
        </p:nvSpPr>
        <p:spPr>
          <a:xfrm>
            <a:off x="4615267" y="1201422"/>
            <a:ext cx="4392207" cy="384175"/>
          </a:xfrm>
          <a:prstGeom prst="rect">
            <a:avLst/>
          </a:prstGeom>
          <a:noFill/>
          <a:ln>
            <a:noFill/>
          </a:ln>
        </p:spPr>
        <p:txBody>
          <a:bodyPr spcFirstLastPara="1" wrap="square" lIns="91425" tIns="45700" rIns="91425" bIns="45700" anchor="t" anchorCtr="0">
            <a:normAutofit/>
          </a:bodyPr>
          <a:lstStyle>
            <a:lvl1pPr marL="457200" lvl="0" indent="-228600" algn="ctr">
              <a:lnSpc>
                <a:spcPct val="100000"/>
              </a:lnSpc>
              <a:spcBef>
                <a:spcPts val="2400"/>
              </a:spcBef>
              <a:spcAft>
                <a:spcPts val="0"/>
              </a:spcAft>
              <a:buSzPts val="1440"/>
              <a:buNone/>
              <a:defRPr/>
            </a:lvl1pPr>
            <a:lvl2pPr marL="914400" lvl="1" indent="-320040" algn="l">
              <a:lnSpc>
                <a:spcPct val="100000"/>
              </a:lnSpc>
              <a:spcBef>
                <a:spcPts val="0"/>
              </a:spcBef>
              <a:spcAft>
                <a:spcPts val="0"/>
              </a:spcAft>
              <a:buSzPts val="1440"/>
              <a:buChar char="►"/>
              <a:defRPr/>
            </a:lvl2pPr>
            <a:lvl3pPr marL="1371600" lvl="2" indent="-342900" algn="l">
              <a:lnSpc>
                <a:spcPct val="100000"/>
              </a:lnSpc>
              <a:spcBef>
                <a:spcPts val="0"/>
              </a:spcBef>
              <a:spcAft>
                <a:spcPts val="0"/>
              </a:spcAft>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0" name="Google Shape;110;p30"/>
          <p:cNvSpPr txBox="1">
            <a:spLocks noGrp="1"/>
          </p:cNvSpPr>
          <p:nvPr>
            <p:ph type="body" idx="3"/>
          </p:nvPr>
        </p:nvSpPr>
        <p:spPr>
          <a:xfrm>
            <a:off x="4615266" y="1666241"/>
            <a:ext cx="4392207" cy="292838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1" name="Google Shape;111;p30"/>
          <p:cNvSpPr txBox="1">
            <a:spLocks noGrp="1"/>
          </p:cNvSpPr>
          <p:nvPr>
            <p:ph type="body" idx="4"/>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 Column">
  <p:cSld name="3 Column">
    <p:bg>
      <p:bgPr>
        <a:solidFill>
          <a:srgbClr val="FFFFFF"/>
        </a:solidFill>
        <a:effectLst/>
      </p:bgPr>
    </p:bg>
    <p:spTree>
      <p:nvGrpSpPr>
        <p:cNvPr id="1" name="Shape 112"/>
        <p:cNvGrpSpPr/>
        <p:nvPr/>
      </p:nvGrpSpPr>
      <p:grpSpPr>
        <a:xfrm>
          <a:off x="0" y="0"/>
          <a:ext cx="0" cy="0"/>
          <a:chOff x="0" y="0"/>
          <a:chExt cx="0" cy="0"/>
        </a:xfrm>
      </p:grpSpPr>
      <p:sp>
        <p:nvSpPr>
          <p:cNvPr id="113" name="Google Shape;113;p31"/>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4" name="Google Shape;114;p31"/>
          <p:cNvSpPr txBox="1">
            <a:spLocks noGrp="1"/>
          </p:cNvSpPr>
          <p:nvPr>
            <p:ph type="body" idx="1"/>
          </p:nvPr>
        </p:nvSpPr>
        <p:spPr>
          <a:xfrm>
            <a:off x="149313" y="1200151"/>
            <a:ext cx="2847887" cy="339447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5" name="Google Shape;115;p31"/>
          <p:cNvSpPr txBox="1">
            <a:spLocks noGrp="1"/>
          </p:cNvSpPr>
          <p:nvPr>
            <p:ph type="body" idx="2"/>
          </p:nvPr>
        </p:nvSpPr>
        <p:spPr>
          <a:xfrm>
            <a:off x="3154449" y="1200151"/>
            <a:ext cx="2847887" cy="339447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6" name="Google Shape;116;p31"/>
          <p:cNvSpPr txBox="1">
            <a:spLocks noGrp="1"/>
          </p:cNvSpPr>
          <p:nvPr>
            <p:ph type="body" idx="3"/>
          </p:nvPr>
        </p:nvSpPr>
        <p:spPr>
          <a:xfrm>
            <a:off x="6159586" y="1200151"/>
            <a:ext cx="2847887" cy="339447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17" name="Google Shape;117;p31"/>
          <p:cNvSpPr txBox="1">
            <a:spLocks noGrp="1"/>
          </p:cNvSpPr>
          <p:nvPr>
            <p:ph type="body" idx="4"/>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3 columns and 3 captions at bottom">
  <p:cSld name="3 columns and 3 captions at bottom">
    <p:bg>
      <p:bgPr>
        <a:solidFill>
          <a:srgbClr val="FFFFFF"/>
        </a:solidFill>
        <a:effectLst/>
      </p:bgPr>
    </p:bg>
    <p:spTree>
      <p:nvGrpSpPr>
        <p:cNvPr id="1" name="Shape 118"/>
        <p:cNvGrpSpPr/>
        <p:nvPr/>
      </p:nvGrpSpPr>
      <p:grpSpPr>
        <a:xfrm>
          <a:off x="0" y="0"/>
          <a:ext cx="0" cy="0"/>
          <a:chOff x="0" y="0"/>
          <a:chExt cx="0" cy="0"/>
        </a:xfrm>
      </p:grpSpPr>
      <p:sp>
        <p:nvSpPr>
          <p:cNvPr id="119" name="Google Shape;119;p32"/>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32"/>
          <p:cNvSpPr txBox="1">
            <a:spLocks noGrp="1"/>
          </p:cNvSpPr>
          <p:nvPr>
            <p:ph type="body" idx="1"/>
          </p:nvPr>
        </p:nvSpPr>
        <p:spPr>
          <a:xfrm>
            <a:off x="149313" y="1200151"/>
            <a:ext cx="2847887" cy="2856842"/>
          </a:xfrm>
          <a:prstGeom prst="rect">
            <a:avLst/>
          </a:prstGeom>
          <a:noFill/>
          <a:ln w="9525" cap="flat" cmpd="sng">
            <a:solidFill>
              <a:srgbClr val="BFBFBF"/>
            </a:solidFill>
            <a:prstDash val="solid"/>
            <a:round/>
            <a:headEnd type="none" w="sm" len="sm"/>
            <a:tailEnd type="none" w="sm" len="sm"/>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1" name="Google Shape;121;p32"/>
          <p:cNvSpPr txBox="1">
            <a:spLocks noGrp="1"/>
          </p:cNvSpPr>
          <p:nvPr>
            <p:ph type="body" idx="2"/>
          </p:nvPr>
        </p:nvSpPr>
        <p:spPr>
          <a:xfrm>
            <a:off x="141692" y="4152105"/>
            <a:ext cx="2862072"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120"/>
              <a:buNone/>
              <a:defRPr sz="14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2" name="Google Shape;122;p32"/>
          <p:cNvSpPr txBox="1">
            <a:spLocks noGrp="1"/>
          </p:cNvSpPr>
          <p:nvPr>
            <p:ph type="body" idx="3"/>
          </p:nvPr>
        </p:nvSpPr>
        <p:spPr>
          <a:xfrm>
            <a:off x="3154450" y="1200151"/>
            <a:ext cx="2847887" cy="2856842"/>
          </a:xfrm>
          <a:prstGeom prst="rect">
            <a:avLst/>
          </a:prstGeom>
          <a:noFill/>
          <a:ln w="9525" cap="flat" cmpd="sng">
            <a:solidFill>
              <a:srgbClr val="BFBFBF"/>
            </a:solidFill>
            <a:prstDash val="solid"/>
            <a:round/>
            <a:headEnd type="none" w="sm" len="sm"/>
            <a:tailEnd type="none" w="sm" len="sm"/>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3" name="Google Shape;123;p32"/>
          <p:cNvSpPr txBox="1">
            <a:spLocks noGrp="1"/>
          </p:cNvSpPr>
          <p:nvPr>
            <p:ph type="body" idx="4"/>
          </p:nvPr>
        </p:nvSpPr>
        <p:spPr>
          <a:xfrm>
            <a:off x="3149600" y="4152105"/>
            <a:ext cx="2858047"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120"/>
              <a:buNone/>
              <a:defRPr sz="14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4" name="Google Shape;124;p32"/>
          <p:cNvSpPr txBox="1">
            <a:spLocks noGrp="1"/>
          </p:cNvSpPr>
          <p:nvPr>
            <p:ph type="body" idx="5"/>
          </p:nvPr>
        </p:nvSpPr>
        <p:spPr>
          <a:xfrm>
            <a:off x="6159586" y="1200151"/>
            <a:ext cx="2847887" cy="2856842"/>
          </a:xfrm>
          <a:prstGeom prst="rect">
            <a:avLst/>
          </a:prstGeom>
          <a:noFill/>
          <a:ln w="9525" cap="flat" cmpd="sng">
            <a:solidFill>
              <a:srgbClr val="BFBFBF"/>
            </a:solidFill>
            <a:prstDash val="solid"/>
            <a:round/>
            <a:headEnd type="none" w="sm" len="sm"/>
            <a:tailEnd type="none" w="sm" len="sm"/>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5" name="Google Shape;125;p32"/>
          <p:cNvSpPr txBox="1">
            <a:spLocks noGrp="1"/>
          </p:cNvSpPr>
          <p:nvPr>
            <p:ph type="body" idx="6"/>
          </p:nvPr>
        </p:nvSpPr>
        <p:spPr>
          <a:xfrm>
            <a:off x="6149428" y="4152105"/>
            <a:ext cx="2858046"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120"/>
              <a:buNone/>
              <a:defRPr sz="14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26" name="Google Shape;126;p32"/>
          <p:cNvSpPr txBox="1">
            <a:spLocks noGrp="1"/>
          </p:cNvSpPr>
          <p:nvPr>
            <p:ph type="body" idx="7"/>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column with bottom captions">
  <p:cSld name="2 column with bottom captions">
    <p:bg>
      <p:bgPr>
        <a:solidFill>
          <a:srgbClr val="FFFFFF"/>
        </a:solidFill>
        <a:effectLst/>
      </p:bgPr>
    </p:bg>
    <p:spTree>
      <p:nvGrpSpPr>
        <p:cNvPr id="1" name="Shape 22"/>
        <p:cNvGrpSpPr/>
        <p:nvPr/>
      </p:nvGrpSpPr>
      <p:grpSpPr>
        <a:xfrm>
          <a:off x="0" y="0"/>
          <a:ext cx="0" cy="0"/>
          <a:chOff x="0" y="0"/>
          <a:chExt cx="0" cy="0"/>
        </a:xfrm>
      </p:grpSpPr>
      <p:sp>
        <p:nvSpPr>
          <p:cNvPr id="23" name="Google Shape;23;p24"/>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4"/>
          <p:cNvSpPr txBox="1">
            <a:spLocks noGrp="1"/>
          </p:cNvSpPr>
          <p:nvPr>
            <p:ph type="body" idx="1"/>
          </p:nvPr>
        </p:nvSpPr>
        <p:spPr>
          <a:xfrm>
            <a:off x="149314" y="1200151"/>
            <a:ext cx="4391514" cy="285749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5" name="Google Shape;25;p24"/>
          <p:cNvSpPr txBox="1">
            <a:spLocks noGrp="1"/>
          </p:cNvSpPr>
          <p:nvPr>
            <p:ph type="body" idx="2"/>
          </p:nvPr>
        </p:nvSpPr>
        <p:spPr>
          <a:xfrm>
            <a:off x="141692" y="4152105"/>
            <a:ext cx="4399136"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120"/>
              <a:buNone/>
              <a:defRPr sz="14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6" name="Google Shape;26;p24"/>
          <p:cNvSpPr txBox="1">
            <a:spLocks noGrp="1"/>
          </p:cNvSpPr>
          <p:nvPr>
            <p:ph type="body" idx="3"/>
          </p:nvPr>
        </p:nvSpPr>
        <p:spPr>
          <a:xfrm>
            <a:off x="4615266" y="1201422"/>
            <a:ext cx="4392207" cy="2856228"/>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7" name="Google Shape;27;p24"/>
          <p:cNvSpPr txBox="1">
            <a:spLocks noGrp="1"/>
          </p:cNvSpPr>
          <p:nvPr>
            <p:ph type="body" idx="4"/>
          </p:nvPr>
        </p:nvSpPr>
        <p:spPr>
          <a:xfrm>
            <a:off x="4615266" y="4153263"/>
            <a:ext cx="4399136"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120"/>
              <a:buNone/>
              <a:defRPr sz="14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8" name="Google Shape;28;p24"/>
          <p:cNvSpPr txBox="1">
            <a:spLocks noGrp="1"/>
          </p:cNvSpPr>
          <p:nvPr>
            <p:ph type="body" idx="5"/>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 columns and 3 captions at top">
  <p:cSld name="3 columns and 3 captions at top">
    <p:bg>
      <p:bgPr>
        <a:solidFill>
          <a:srgbClr val="FFFFFF"/>
        </a:solidFill>
        <a:effectLst/>
      </p:bgPr>
    </p:bg>
    <p:spTree>
      <p:nvGrpSpPr>
        <p:cNvPr id="1" name="Shape 127"/>
        <p:cNvGrpSpPr/>
        <p:nvPr/>
      </p:nvGrpSpPr>
      <p:grpSpPr>
        <a:xfrm>
          <a:off x="0" y="0"/>
          <a:ext cx="0" cy="0"/>
          <a:chOff x="0" y="0"/>
          <a:chExt cx="0" cy="0"/>
        </a:xfrm>
      </p:grpSpPr>
      <p:sp>
        <p:nvSpPr>
          <p:cNvPr id="128" name="Google Shape;128;p33"/>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3"/>
          <p:cNvSpPr txBox="1">
            <a:spLocks noGrp="1"/>
          </p:cNvSpPr>
          <p:nvPr>
            <p:ph type="body" idx="1"/>
          </p:nvPr>
        </p:nvSpPr>
        <p:spPr>
          <a:xfrm>
            <a:off x="141692" y="1200151"/>
            <a:ext cx="2862072"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440"/>
              <a:buNone/>
              <a:defRPr sz="18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0" name="Google Shape;130;p33"/>
          <p:cNvSpPr txBox="1">
            <a:spLocks noGrp="1"/>
          </p:cNvSpPr>
          <p:nvPr>
            <p:ph type="body" idx="2"/>
          </p:nvPr>
        </p:nvSpPr>
        <p:spPr>
          <a:xfrm>
            <a:off x="149313" y="1745580"/>
            <a:ext cx="2847887" cy="285684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1" name="Google Shape;131;p33"/>
          <p:cNvSpPr txBox="1">
            <a:spLocks noGrp="1"/>
          </p:cNvSpPr>
          <p:nvPr>
            <p:ph type="body" idx="3"/>
          </p:nvPr>
        </p:nvSpPr>
        <p:spPr>
          <a:xfrm>
            <a:off x="3149600" y="1200151"/>
            <a:ext cx="2858047"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440"/>
              <a:buNone/>
              <a:defRPr sz="18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2" name="Google Shape;132;p33"/>
          <p:cNvSpPr txBox="1">
            <a:spLocks noGrp="1"/>
          </p:cNvSpPr>
          <p:nvPr>
            <p:ph type="body" idx="4"/>
          </p:nvPr>
        </p:nvSpPr>
        <p:spPr>
          <a:xfrm>
            <a:off x="3154450" y="1745580"/>
            <a:ext cx="2847887" cy="285684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3" name="Google Shape;133;p33"/>
          <p:cNvSpPr txBox="1">
            <a:spLocks noGrp="1"/>
          </p:cNvSpPr>
          <p:nvPr>
            <p:ph type="body" idx="5"/>
          </p:nvPr>
        </p:nvSpPr>
        <p:spPr>
          <a:xfrm>
            <a:off x="6149428" y="1200151"/>
            <a:ext cx="2858046" cy="450850"/>
          </a:xfrm>
          <a:prstGeom prst="rect">
            <a:avLst/>
          </a:prstGeom>
          <a:noFill/>
          <a:ln>
            <a:noFill/>
          </a:ln>
        </p:spPr>
        <p:txBody>
          <a:bodyPr spcFirstLastPara="1" wrap="square" lIns="91425" tIns="45700" rIns="91425" bIns="45700" anchor="t" anchorCtr="0">
            <a:noAutofit/>
          </a:bodyPr>
          <a:lstStyle>
            <a:lvl1pPr marL="457200" lvl="0" indent="-228600" algn="ctr">
              <a:lnSpc>
                <a:spcPct val="100000"/>
              </a:lnSpc>
              <a:spcBef>
                <a:spcPts val="2400"/>
              </a:spcBef>
              <a:spcAft>
                <a:spcPts val="0"/>
              </a:spcAft>
              <a:buSzPts val="1440"/>
              <a:buNone/>
              <a:defRPr sz="1800">
                <a:solidFill>
                  <a:schemeClr val="dk1"/>
                </a:solidFill>
              </a:defRPr>
            </a:lvl1pPr>
            <a:lvl2pPr marL="914400" lvl="1" indent="-228600" algn="l">
              <a:lnSpc>
                <a:spcPct val="100000"/>
              </a:lnSpc>
              <a:spcBef>
                <a:spcPts val="0"/>
              </a:spcBef>
              <a:spcAft>
                <a:spcPts val="0"/>
              </a:spcAft>
              <a:buSzPts val="1120"/>
              <a:buNone/>
              <a:defRPr sz="1400"/>
            </a:lvl2pPr>
            <a:lvl3pPr marL="1371600" lvl="2" indent="-228600" algn="l">
              <a:lnSpc>
                <a:spcPct val="100000"/>
              </a:lnSpc>
              <a:spcBef>
                <a:spcPts val="0"/>
              </a:spcBef>
              <a:spcAft>
                <a:spcPts val="0"/>
              </a:spcAft>
              <a:buSzPts val="1400"/>
              <a:buNone/>
              <a:defRPr sz="1400"/>
            </a:lvl3pPr>
            <a:lvl4pPr marL="1828800" lvl="3" indent="-228600" algn="l">
              <a:lnSpc>
                <a:spcPct val="100000"/>
              </a:lnSpc>
              <a:spcBef>
                <a:spcPts val="280"/>
              </a:spcBef>
              <a:spcAft>
                <a:spcPts val="0"/>
              </a:spcAft>
              <a:buClr>
                <a:schemeClr val="dk1"/>
              </a:buClr>
              <a:buSzPts val="1400"/>
              <a:buNone/>
              <a:defRPr sz="1400"/>
            </a:lvl4pPr>
            <a:lvl5pPr marL="2286000" lvl="4" indent="-228600" algn="l">
              <a:lnSpc>
                <a:spcPct val="100000"/>
              </a:lnSpc>
              <a:spcBef>
                <a:spcPts val="280"/>
              </a:spcBef>
              <a:spcAft>
                <a:spcPts val="0"/>
              </a:spcAft>
              <a:buClr>
                <a:schemeClr val="dk1"/>
              </a:buClr>
              <a:buSzPts val="1400"/>
              <a:buNone/>
              <a:defRPr sz="14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4" name="Google Shape;134;p33"/>
          <p:cNvSpPr txBox="1">
            <a:spLocks noGrp="1"/>
          </p:cNvSpPr>
          <p:nvPr>
            <p:ph type="body" idx="6"/>
          </p:nvPr>
        </p:nvSpPr>
        <p:spPr>
          <a:xfrm>
            <a:off x="6159586" y="1745580"/>
            <a:ext cx="2847887" cy="285684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35" name="Google Shape;135;p33"/>
          <p:cNvSpPr txBox="1">
            <a:spLocks noGrp="1"/>
          </p:cNvSpPr>
          <p:nvPr>
            <p:ph type="body" idx="7"/>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hidden title">
  <p:cSld name="hidden title">
    <p:spTree>
      <p:nvGrpSpPr>
        <p:cNvPr id="1" name="Shape 136"/>
        <p:cNvGrpSpPr/>
        <p:nvPr/>
      </p:nvGrpSpPr>
      <p:grpSpPr>
        <a:xfrm>
          <a:off x="0" y="0"/>
          <a:ext cx="0" cy="0"/>
          <a:chOff x="0" y="0"/>
          <a:chExt cx="0" cy="0"/>
        </a:xfrm>
      </p:grpSpPr>
      <p:sp>
        <p:nvSpPr>
          <p:cNvPr id="137" name="Google Shape;137;p34"/>
          <p:cNvSpPr txBox="1">
            <a:spLocks noGrp="1"/>
          </p:cNvSpPr>
          <p:nvPr>
            <p:ph type="title"/>
          </p:nvPr>
        </p:nvSpPr>
        <p:spPr>
          <a:xfrm>
            <a:off x="149313" y="1116711"/>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2400"/>
              <a:buFont typeface="Calibri"/>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4"/>
          <p:cNvSpPr>
            <a:spLocks noGrp="1"/>
          </p:cNvSpPr>
          <p:nvPr>
            <p:ph type="pic" idx="2"/>
          </p:nvPr>
        </p:nvSpPr>
        <p:spPr>
          <a:xfrm>
            <a:off x="0" y="0"/>
            <a:ext cx="9144000" cy="51435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2400"/>
              </a:spcBef>
              <a:spcAft>
                <a:spcPts val="0"/>
              </a:spcAft>
              <a:buClr>
                <a:srgbClr val="154780"/>
              </a:buClr>
              <a:buSzPts val="1440"/>
              <a:buFont typeface="Arial"/>
              <a:buNone/>
              <a:defRPr sz="18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154780"/>
              </a:buClr>
              <a:buSzPts val="1440"/>
              <a:buFont typeface="Arial"/>
              <a:buChar char="►"/>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154780"/>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9" name="Google Shape;139;p34"/>
          <p:cNvSpPr txBox="1">
            <a:spLocks noGrp="1"/>
          </p:cNvSpPr>
          <p:nvPr>
            <p:ph type="body" idx="1"/>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2FF84-A514-9D6F-8226-A4A7511BD5C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F877DCBD-6596-67F9-3EDC-D18C8972BC6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A70116D-D205-367E-147C-C2E574A0DC0C}"/>
              </a:ext>
            </a:extLst>
          </p:cNvPr>
          <p:cNvSpPr>
            <a:spLocks noGrp="1"/>
          </p:cNvSpPr>
          <p:nvPr>
            <p:ph type="dt" sz="half" idx="10"/>
          </p:nvPr>
        </p:nvSpPr>
        <p:spPr/>
        <p:txBody>
          <a:bodyPr/>
          <a:lstStyle/>
          <a:p>
            <a:fld id="{D5B8EB9B-BAA8-442A-9F8D-8B23DEFCB877}" type="datetimeFigureOut">
              <a:rPr lang="en-US" smtClean="0"/>
              <a:t>12/5/24</a:t>
            </a:fld>
            <a:endParaRPr lang="en-US"/>
          </a:p>
        </p:txBody>
      </p:sp>
      <p:sp>
        <p:nvSpPr>
          <p:cNvPr id="5" name="Footer Placeholder 4">
            <a:extLst>
              <a:ext uri="{FF2B5EF4-FFF2-40B4-BE49-F238E27FC236}">
                <a16:creationId xmlns:a16="http://schemas.microsoft.com/office/drawing/2014/main" id="{861B97EB-9ADC-32F6-5B8C-B29ADDA131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CE6CA1-8B5F-BBC1-8AB7-6740D4F6EBF7}"/>
              </a:ext>
            </a:extLst>
          </p:cNvPr>
          <p:cNvSpPr>
            <a:spLocks noGrp="1"/>
          </p:cNvSpPr>
          <p:nvPr>
            <p:ph type="sldNum" sz="quarter" idx="12"/>
          </p:nvPr>
        </p:nvSpPr>
        <p:spPr/>
        <p:txBody>
          <a:bodyPr/>
          <a:lstStyle/>
          <a:p>
            <a:fld id="{CABD8B62-703B-4E11-9401-6B2862B3EDC8}" type="slidenum">
              <a:rPr lang="en-US" smtClean="0"/>
              <a:t>‹#›</a:t>
            </a:fld>
            <a:endParaRPr lang="en-US"/>
          </a:p>
        </p:txBody>
      </p:sp>
    </p:spTree>
    <p:extLst>
      <p:ext uri="{BB962C8B-B14F-4D97-AF65-F5344CB8AC3E}">
        <p14:creationId xmlns:p14="http://schemas.microsoft.com/office/powerpoint/2010/main" val="27837251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F8DF-EC24-5489-1B6F-AF437FC1B7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1364CA-2E7C-81C3-6CF2-5D72F4A229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58EE3E-BC5D-0580-00AD-8B5B0A8D4FA6}"/>
              </a:ext>
            </a:extLst>
          </p:cNvPr>
          <p:cNvSpPr>
            <a:spLocks noGrp="1"/>
          </p:cNvSpPr>
          <p:nvPr>
            <p:ph type="dt" sz="half" idx="10"/>
          </p:nvPr>
        </p:nvSpPr>
        <p:spPr/>
        <p:txBody>
          <a:bodyPr/>
          <a:lstStyle/>
          <a:p>
            <a:fld id="{17387F5E-A35C-4B36-A1A2-C0681082A062}" type="datetimeFigureOut">
              <a:rPr lang="en-US" smtClean="0"/>
              <a:t>12/5/24</a:t>
            </a:fld>
            <a:endParaRPr lang="en-US"/>
          </a:p>
        </p:txBody>
      </p:sp>
      <p:sp>
        <p:nvSpPr>
          <p:cNvPr id="5" name="Footer Placeholder 4">
            <a:extLst>
              <a:ext uri="{FF2B5EF4-FFF2-40B4-BE49-F238E27FC236}">
                <a16:creationId xmlns:a16="http://schemas.microsoft.com/office/drawing/2014/main" id="{259F0418-703F-0C28-08EC-8439F3FE6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8198F7-870B-5004-D873-C6A896E78FA7}"/>
              </a:ext>
            </a:extLst>
          </p:cNvPr>
          <p:cNvSpPr>
            <a:spLocks noGrp="1"/>
          </p:cNvSpPr>
          <p:nvPr>
            <p:ph type="sldNum" sz="quarter" idx="12"/>
          </p:nvPr>
        </p:nvSpPr>
        <p:spPr/>
        <p:txBody>
          <a:bodyPr/>
          <a:lstStyle/>
          <a:p>
            <a:fld id="{9440562F-C9A5-4823-BBEC-24C0301EC40F}" type="slidenum">
              <a:rPr lang="en-US" smtClean="0"/>
              <a:t>‹#›</a:t>
            </a:fld>
            <a:endParaRPr lang="en-US"/>
          </a:p>
        </p:txBody>
      </p:sp>
    </p:spTree>
    <p:extLst>
      <p:ext uri="{BB962C8B-B14F-4D97-AF65-F5344CB8AC3E}">
        <p14:creationId xmlns:p14="http://schemas.microsoft.com/office/powerpoint/2010/main" val="472502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rge photo" userDrawn="1">
  <p:cSld name="large photo">
    <p:spTree>
      <p:nvGrpSpPr>
        <p:cNvPr id="1" name="Shape 29"/>
        <p:cNvGrpSpPr/>
        <p:nvPr/>
      </p:nvGrpSpPr>
      <p:grpSpPr>
        <a:xfrm>
          <a:off x="0" y="0"/>
          <a:ext cx="0" cy="0"/>
          <a:chOff x="0" y="0"/>
          <a:chExt cx="0" cy="0"/>
        </a:xfrm>
      </p:grpSpPr>
      <p:sp>
        <p:nvSpPr>
          <p:cNvPr id="31" name="Google Shape;31;p35"/>
          <p:cNvSpPr>
            <a:spLocks noGrp="1"/>
          </p:cNvSpPr>
          <p:nvPr>
            <p:ph type="pic" idx="2"/>
          </p:nvPr>
        </p:nvSpPr>
        <p:spPr>
          <a:xfrm>
            <a:off x="659958" y="2234316"/>
            <a:ext cx="8484042" cy="2909183"/>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2400"/>
              </a:spcBef>
              <a:spcAft>
                <a:spcPts val="0"/>
              </a:spcAft>
              <a:buClr>
                <a:srgbClr val="154780"/>
              </a:buClr>
              <a:buSzPts val="144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154780"/>
              </a:buClr>
              <a:buSzPts val="1440"/>
              <a:buFont typeface="Arial"/>
              <a:buChar char="►"/>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154780"/>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2" name="Google Shape;32;p35"/>
          <p:cNvSpPr txBox="1">
            <a:spLocks noGrp="1"/>
          </p:cNvSpPr>
          <p:nvPr>
            <p:ph type="body" idx="1"/>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 name="Title 1">
            <a:extLst>
              <a:ext uri="{FF2B5EF4-FFF2-40B4-BE49-F238E27FC236}">
                <a16:creationId xmlns:a16="http://schemas.microsoft.com/office/drawing/2014/main" id="{F443A6BE-BEE3-70E1-D78D-B91EBA985000}"/>
              </a:ext>
            </a:extLst>
          </p:cNvPr>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9174A-94A4-FF65-2C55-EE98C694B408}"/>
              </a:ext>
            </a:extLst>
          </p:cNvPr>
          <p:cNvSpPr>
            <a:spLocks noGrp="1"/>
          </p:cNvSpPr>
          <p:nvPr>
            <p:ph type="title"/>
          </p:nvPr>
        </p:nvSpPr>
        <p:spPr>
          <a:xfrm>
            <a:off x="142919" y="-3175"/>
            <a:ext cx="8858161" cy="857250"/>
          </a:xfrm>
        </p:spPr>
        <p:txBody>
          <a:bodyPr/>
          <a:lstStyle/>
          <a:p>
            <a:r>
              <a:rPr lang="en-US"/>
              <a:t>Click to edit Master title style</a:t>
            </a:r>
          </a:p>
        </p:txBody>
      </p:sp>
    </p:spTree>
    <p:extLst>
      <p:ext uri="{BB962C8B-B14F-4D97-AF65-F5344CB8AC3E}">
        <p14:creationId xmlns:p14="http://schemas.microsoft.com/office/powerpoint/2010/main" val="2297368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ormal">
  <p:cSld name="normal">
    <p:bg>
      <p:bgPr>
        <a:solidFill>
          <a:srgbClr val="FFFFFF"/>
        </a:solidFill>
        <a:effectLst/>
      </p:bgPr>
    </p:bg>
    <p:spTree>
      <p:nvGrpSpPr>
        <p:cNvPr id="1" name="Shape 33"/>
        <p:cNvGrpSpPr/>
        <p:nvPr/>
      </p:nvGrpSpPr>
      <p:grpSpPr>
        <a:xfrm>
          <a:off x="0" y="0"/>
          <a:ext cx="0" cy="0"/>
          <a:chOff x="0" y="0"/>
          <a:chExt cx="0" cy="0"/>
        </a:xfrm>
      </p:grpSpPr>
      <p:sp>
        <p:nvSpPr>
          <p:cNvPr id="34" name="Google Shape;34;p17"/>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7"/>
          <p:cNvSpPr txBox="1">
            <a:spLocks noGrp="1"/>
          </p:cNvSpPr>
          <p:nvPr>
            <p:ph type="body" idx="1"/>
          </p:nvPr>
        </p:nvSpPr>
        <p:spPr>
          <a:xfrm>
            <a:off x="149313" y="1200151"/>
            <a:ext cx="8858161" cy="339447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36" name="Google Shape;36;p17"/>
          <p:cNvSpPr txBox="1">
            <a:spLocks noGrp="1"/>
          </p:cNvSpPr>
          <p:nvPr>
            <p:ph type="body" idx="2"/>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2 column">
  <p:cSld name="2 column">
    <p:bg>
      <p:bgPr>
        <a:solidFill>
          <a:srgbClr val="FFFFFF"/>
        </a:solidFill>
        <a:effectLst/>
      </p:bgPr>
    </p:bg>
    <p:spTree>
      <p:nvGrpSpPr>
        <p:cNvPr id="1" name="Shape 37"/>
        <p:cNvGrpSpPr/>
        <p:nvPr/>
      </p:nvGrpSpPr>
      <p:grpSpPr>
        <a:xfrm>
          <a:off x="0" y="0"/>
          <a:ext cx="0" cy="0"/>
          <a:chOff x="0" y="0"/>
          <a:chExt cx="0" cy="0"/>
        </a:xfrm>
      </p:grpSpPr>
      <p:sp>
        <p:nvSpPr>
          <p:cNvPr id="38" name="Google Shape;38;p18"/>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2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8"/>
          <p:cNvSpPr txBox="1">
            <a:spLocks noGrp="1"/>
          </p:cNvSpPr>
          <p:nvPr>
            <p:ph type="body" idx="1"/>
          </p:nvPr>
        </p:nvSpPr>
        <p:spPr>
          <a:xfrm>
            <a:off x="149314" y="1200151"/>
            <a:ext cx="4391514" cy="339447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0" name="Google Shape;40;p18"/>
          <p:cNvSpPr txBox="1">
            <a:spLocks noGrp="1"/>
          </p:cNvSpPr>
          <p:nvPr>
            <p:ph type="body" idx="2"/>
          </p:nvPr>
        </p:nvSpPr>
        <p:spPr>
          <a:xfrm>
            <a:off x="4615266" y="1201422"/>
            <a:ext cx="4392207" cy="3394472"/>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sz="1800">
                <a:solidFill>
                  <a:schemeClr val="dk1"/>
                </a:solidFill>
                <a:latin typeface="Calibri"/>
                <a:ea typeface="Calibri"/>
                <a:cs typeface="Calibri"/>
                <a:sym typeface="Calibri"/>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1" name="Google Shape;41;p18"/>
          <p:cNvSpPr txBox="1">
            <a:spLocks noGrp="1"/>
          </p:cNvSpPr>
          <p:nvPr>
            <p:ph type="body" idx="3"/>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2">
  <p:cSld name="title 2">
    <p:bg>
      <p:bgPr>
        <a:solidFill>
          <a:srgbClr val="154780"/>
        </a:solidFill>
        <a:effectLst/>
      </p:bgPr>
    </p:bg>
    <p:spTree>
      <p:nvGrpSpPr>
        <p:cNvPr id="1" name="Shape 42"/>
        <p:cNvGrpSpPr/>
        <p:nvPr/>
      </p:nvGrpSpPr>
      <p:grpSpPr>
        <a:xfrm>
          <a:off x="0" y="0"/>
          <a:ext cx="0" cy="0"/>
          <a:chOff x="0" y="0"/>
          <a:chExt cx="0" cy="0"/>
        </a:xfrm>
      </p:grpSpPr>
      <p:sp>
        <p:nvSpPr>
          <p:cNvPr id="43" name="Google Shape;43;p19"/>
          <p:cNvSpPr txBox="1">
            <a:spLocks noGrp="1"/>
          </p:cNvSpPr>
          <p:nvPr>
            <p:ph type="ctrTitle"/>
          </p:nvPr>
        </p:nvSpPr>
        <p:spPr>
          <a:xfrm>
            <a:off x="271463" y="1958024"/>
            <a:ext cx="6298670" cy="1101329"/>
          </a:xfrm>
          <a:prstGeom prst="rect">
            <a:avLst/>
          </a:prstGeom>
          <a:noFill/>
          <a:ln>
            <a:noFill/>
          </a:ln>
        </p:spPr>
        <p:txBody>
          <a:bodyPr spcFirstLastPara="1" wrap="square" lIns="91400" tIns="45700" rIns="91400" bIns="45700" anchor="b" anchorCtr="0">
            <a:normAutofit/>
          </a:bodyPr>
          <a:lstStyle>
            <a:lvl1pPr lvl="0" algn="l">
              <a:lnSpc>
                <a:spcPct val="100000"/>
              </a:lnSpc>
              <a:spcBef>
                <a:spcPts val="0"/>
              </a:spcBef>
              <a:spcAft>
                <a:spcPts val="0"/>
              </a:spcAft>
              <a:buClr>
                <a:schemeClr val="lt1"/>
              </a:buClr>
              <a:buSzPts val="2800"/>
              <a:buFont typeface="Calibri"/>
              <a:buNone/>
              <a:defRPr sz="2800">
                <a:latin typeface="Calibri"/>
                <a:ea typeface="Calibri"/>
                <a:cs typeface="Calibri"/>
                <a:sym typeface="Calibr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9"/>
          <p:cNvSpPr txBox="1">
            <a:spLocks noGrp="1"/>
          </p:cNvSpPr>
          <p:nvPr>
            <p:ph type="subTitle" idx="1"/>
          </p:nvPr>
        </p:nvSpPr>
        <p:spPr>
          <a:xfrm>
            <a:off x="271463" y="3282951"/>
            <a:ext cx="2898457" cy="1070928"/>
          </a:xfrm>
          <a:prstGeom prst="rect">
            <a:avLst/>
          </a:prstGeom>
          <a:noFill/>
          <a:ln>
            <a:noFill/>
          </a:ln>
        </p:spPr>
        <p:txBody>
          <a:bodyPr spcFirstLastPara="1" wrap="square" lIns="91425" tIns="45700" rIns="91425" bIns="45700" anchor="t" anchorCtr="0">
            <a:normAutofit/>
          </a:bodyPr>
          <a:lstStyle>
            <a:lvl1pPr lvl="0" algn="r">
              <a:lnSpc>
                <a:spcPct val="100000"/>
              </a:lnSpc>
              <a:spcBef>
                <a:spcPts val="0"/>
              </a:spcBef>
              <a:spcAft>
                <a:spcPts val="0"/>
              </a:spcAft>
              <a:buSzPts val="1440"/>
              <a:buFont typeface="Noto Sans Symbols"/>
              <a:buNone/>
              <a:defRPr sz="1800">
                <a:solidFill>
                  <a:srgbClr val="FFE0B3"/>
                </a:solidFill>
                <a:latin typeface="Calibri"/>
                <a:ea typeface="Calibri"/>
                <a:cs typeface="Calibri"/>
                <a:sym typeface="Calibri"/>
              </a:defRPr>
            </a:lvl1pPr>
            <a:lvl2pPr lvl="1" algn="l">
              <a:lnSpc>
                <a:spcPct val="100000"/>
              </a:lnSpc>
              <a:spcBef>
                <a:spcPts val="0"/>
              </a:spcBef>
              <a:spcAft>
                <a:spcPts val="0"/>
              </a:spcAft>
              <a:buSzPts val="1440"/>
              <a:buChar char="►"/>
              <a:defRPr/>
            </a:lvl2pPr>
            <a:lvl3pPr lvl="2" algn="l">
              <a:lnSpc>
                <a:spcPct val="100000"/>
              </a:lnSpc>
              <a:spcBef>
                <a:spcPts val="0"/>
              </a:spcBef>
              <a:spcAft>
                <a:spcPts val="0"/>
              </a:spcAft>
              <a:buSzPts val="1800"/>
              <a:buChar char="●"/>
              <a:defRPr/>
            </a:lvl3pPr>
            <a:lvl4pPr lvl="3" algn="l">
              <a:lnSpc>
                <a:spcPct val="100000"/>
              </a:lnSpc>
              <a:spcBef>
                <a:spcPts val="360"/>
              </a:spcBef>
              <a:spcAft>
                <a:spcPts val="0"/>
              </a:spcAft>
              <a:buClr>
                <a:schemeClr val="dk1"/>
              </a:buClr>
              <a:buSzPts val="1800"/>
              <a:buChar char="–"/>
              <a:defRPr/>
            </a:lvl4pPr>
            <a:lvl5pPr lvl="4" algn="l">
              <a:lnSpc>
                <a:spcPct val="100000"/>
              </a:lnSpc>
              <a:spcBef>
                <a:spcPts val="360"/>
              </a:spcBef>
              <a:spcAft>
                <a:spcPts val="0"/>
              </a:spcAft>
              <a:buClr>
                <a:schemeClr val="dk1"/>
              </a:buClr>
              <a:buSzPts val="1800"/>
              <a:buChar char="»"/>
              <a:defRPr/>
            </a:lvl5pPr>
            <a:lvl6pPr lvl="5" algn="l">
              <a:lnSpc>
                <a:spcPct val="100000"/>
              </a:lnSpc>
              <a:spcBef>
                <a:spcPts val="360"/>
              </a:spcBef>
              <a:spcAft>
                <a:spcPts val="0"/>
              </a:spcAft>
              <a:buClr>
                <a:schemeClr val="dk1"/>
              </a:buClr>
              <a:buSzPts val="1800"/>
              <a:buChar char="•"/>
              <a:defRPr/>
            </a:lvl6pPr>
            <a:lvl7pPr lvl="6" algn="l">
              <a:lnSpc>
                <a:spcPct val="100000"/>
              </a:lnSpc>
              <a:spcBef>
                <a:spcPts val="360"/>
              </a:spcBef>
              <a:spcAft>
                <a:spcPts val="0"/>
              </a:spcAft>
              <a:buClr>
                <a:schemeClr val="dk1"/>
              </a:buClr>
              <a:buSzPts val="1800"/>
              <a:buChar char="•"/>
              <a:defRPr/>
            </a:lvl7pPr>
            <a:lvl8pPr lvl="7" algn="l">
              <a:lnSpc>
                <a:spcPct val="100000"/>
              </a:lnSpc>
              <a:spcBef>
                <a:spcPts val="360"/>
              </a:spcBef>
              <a:spcAft>
                <a:spcPts val="0"/>
              </a:spcAft>
              <a:buClr>
                <a:schemeClr val="dk1"/>
              </a:buClr>
              <a:buSzPts val="1800"/>
              <a:buChar char="•"/>
              <a:defRPr/>
            </a:lvl8pPr>
            <a:lvl9pPr lvl="8" algn="l">
              <a:lnSpc>
                <a:spcPct val="100000"/>
              </a:lnSpc>
              <a:spcBef>
                <a:spcPts val="360"/>
              </a:spcBef>
              <a:spcAft>
                <a:spcPts val="0"/>
              </a:spcAft>
              <a:buClr>
                <a:schemeClr val="dk1"/>
              </a:buClr>
              <a:buSzPts val="1800"/>
              <a:buChar char="•"/>
              <a:defRPr/>
            </a:lvl9pPr>
          </a:lstStyle>
          <a:p>
            <a:endParaRPr/>
          </a:p>
        </p:txBody>
      </p:sp>
      <p:sp>
        <p:nvSpPr>
          <p:cNvPr id="45" name="Google Shape;45;p19"/>
          <p:cNvSpPr>
            <a:spLocks noGrp="1"/>
          </p:cNvSpPr>
          <p:nvPr>
            <p:ph type="pic" idx="2"/>
          </p:nvPr>
        </p:nvSpPr>
        <p:spPr>
          <a:xfrm>
            <a:off x="3256568" y="3287713"/>
            <a:ext cx="1371600" cy="1371600"/>
          </a:xfrm>
          <a:prstGeom prst="rect">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t" anchorCtr="0">
            <a:normAutofit/>
          </a:bodyPr>
          <a:lstStyle>
            <a:lvl1pPr marR="0" lvl="0" algn="l" rtl="0">
              <a:lnSpc>
                <a:spcPct val="100000"/>
              </a:lnSpc>
              <a:spcBef>
                <a:spcPts val="2400"/>
              </a:spcBef>
              <a:spcAft>
                <a:spcPts val="0"/>
              </a:spcAft>
              <a:buClr>
                <a:srgbClr val="154780"/>
              </a:buClr>
              <a:buSzPts val="1120"/>
              <a:buFont typeface="Arial"/>
              <a:buNone/>
              <a:defRPr sz="14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154780"/>
              </a:buClr>
              <a:buSzPts val="1440"/>
              <a:buFont typeface="Arial"/>
              <a:buChar char="►"/>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154780"/>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6" name="Google Shape;46;p19"/>
          <p:cNvSpPr txBox="1">
            <a:spLocks noGrp="1"/>
          </p:cNvSpPr>
          <p:nvPr>
            <p:ph type="body" idx="3"/>
          </p:nvPr>
        </p:nvSpPr>
        <p:spPr>
          <a:xfrm>
            <a:off x="4684508" y="3287713"/>
            <a:ext cx="2722131" cy="1066166"/>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0"/>
              </a:spcBef>
              <a:spcAft>
                <a:spcPts val="0"/>
              </a:spcAft>
              <a:buSzPts val="1440"/>
              <a:buNone/>
              <a:defRPr>
                <a:solidFill>
                  <a:srgbClr val="FFE0B3"/>
                </a:solidFill>
              </a:defRPr>
            </a:lvl1pPr>
            <a:lvl2pPr marL="914400" lvl="1" indent="-228600" algn="l">
              <a:lnSpc>
                <a:spcPct val="100000"/>
              </a:lnSpc>
              <a:spcBef>
                <a:spcPts val="0"/>
              </a:spcBef>
              <a:spcAft>
                <a:spcPts val="0"/>
              </a:spcAft>
              <a:buSzPts val="1440"/>
              <a:buNone/>
              <a:defRPr/>
            </a:lvl2pPr>
            <a:lvl3pPr marL="1371600" lvl="2" indent="-228600" algn="l">
              <a:lnSpc>
                <a:spcPct val="100000"/>
              </a:lnSpc>
              <a:spcBef>
                <a:spcPts val="0"/>
              </a:spcBef>
              <a:spcAft>
                <a:spcPts val="0"/>
              </a:spcAft>
              <a:buSzPts val="1800"/>
              <a:buNone/>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47" name="Google Shape;47;p19"/>
          <p:cNvSpPr>
            <a:spLocks noGrp="1"/>
          </p:cNvSpPr>
          <p:nvPr>
            <p:ph type="pic" idx="4"/>
          </p:nvPr>
        </p:nvSpPr>
        <p:spPr>
          <a:xfrm>
            <a:off x="7493288" y="3287713"/>
            <a:ext cx="1371600" cy="1371600"/>
          </a:xfrm>
          <a:prstGeom prst="rect">
            <a:avLst/>
          </a:prstGeom>
          <a:noFill/>
          <a:ln w="12700" cap="flat" cmpd="sng">
            <a:solidFill>
              <a:srgbClr val="FFFFFF"/>
            </a:solidFill>
            <a:prstDash val="solid"/>
            <a:miter lim="800000"/>
            <a:headEnd type="none" w="sm" len="sm"/>
            <a:tailEnd type="none" w="sm" len="sm"/>
          </a:ln>
        </p:spPr>
        <p:txBody>
          <a:bodyPr spcFirstLastPara="1" wrap="square" lIns="91425" tIns="45700" rIns="91425" bIns="45700" anchor="t" anchorCtr="0">
            <a:normAutofit/>
          </a:bodyPr>
          <a:lstStyle>
            <a:lvl1pPr marR="0" lvl="0" algn="l" rtl="0">
              <a:lnSpc>
                <a:spcPct val="100000"/>
              </a:lnSpc>
              <a:spcBef>
                <a:spcPts val="2400"/>
              </a:spcBef>
              <a:spcAft>
                <a:spcPts val="0"/>
              </a:spcAft>
              <a:buClr>
                <a:srgbClr val="154780"/>
              </a:buClr>
              <a:buSzPts val="1120"/>
              <a:buFont typeface="Arial"/>
              <a:buNone/>
              <a:defRPr sz="1400" b="0" i="0" u="none" strike="noStrike" cap="none">
                <a:solidFill>
                  <a:srgbClr val="FFFFFF"/>
                </a:solidFill>
                <a:latin typeface="Calibri"/>
                <a:ea typeface="Calibri"/>
                <a:cs typeface="Calibri"/>
                <a:sym typeface="Calibri"/>
              </a:defRPr>
            </a:lvl1pPr>
            <a:lvl2pPr marR="0" lvl="1" algn="l" rtl="0">
              <a:lnSpc>
                <a:spcPct val="100000"/>
              </a:lnSpc>
              <a:spcBef>
                <a:spcPts val="0"/>
              </a:spcBef>
              <a:spcAft>
                <a:spcPts val="0"/>
              </a:spcAft>
              <a:buClr>
                <a:srgbClr val="154780"/>
              </a:buClr>
              <a:buSzPts val="1440"/>
              <a:buFont typeface="Arial"/>
              <a:buChar char="►"/>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154780"/>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8" name="Google Shape;48;p19"/>
          <p:cNvSpPr txBox="1">
            <a:spLocks noGrp="1"/>
          </p:cNvSpPr>
          <p:nvPr>
            <p:ph type="body" idx="5"/>
          </p:nvPr>
        </p:nvSpPr>
        <p:spPr>
          <a:xfrm>
            <a:off x="271463" y="4659313"/>
            <a:ext cx="6318250" cy="39624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2400"/>
              </a:spcBef>
              <a:spcAft>
                <a:spcPts val="0"/>
              </a:spcAft>
              <a:buSzPts val="1120"/>
              <a:buNone/>
              <a:defRPr sz="1400" i="1">
                <a:solidFill>
                  <a:schemeClr val="lt1"/>
                </a:solidFill>
              </a:defRPr>
            </a:lvl1pPr>
            <a:lvl2pPr marL="914400" lvl="1" indent="-299719" algn="l">
              <a:lnSpc>
                <a:spcPct val="100000"/>
              </a:lnSpc>
              <a:spcBef>
                <a:spcPts val="0"/>
              </a:spcBef>
              <a:spcAft>
                <a:spcPts val="0"/>
              </a:spcAft>
              <a:buSzPts val="1120"/>
              <a:buChar char="►"/>
              <a:defRPr sz="1400">
                <a:solidFill>
                  <a:schemeClr val="lt1"/>
                </a:solidFill>
              </a:defRPr>
            </a:lvl2pPr>
            <a:lvl3pPr marL="1371600" lvl="2" indent="-317500" algn="l">
              <a:lnSpc>
                <a:spcPct val="100000"/>
              </a:lnSpc>
              <a:spcBef>
                <a:spcPts val="0"/>
              </a:spcBef>
              <a:spcAft>
                <a:spcPts val="0"/>
              </a:spcAft>
              <a:buSzPts val="1400"/>
              <a:buChar char="●"/>
              <a:defRPr sz="1400">
                <a:solidFill>
                  <a:schemeClr val="lt1"/>
                </a:solidFill>
              </a:defRPr>
            </a:lvl3pPr>
            <a:lvl4pPr marL="1828800" lvl="3" indent="-317500" algn="l">
              <a:lnSpc>
                <a:spcPct val="100000"/>
              </a:lnSpc>
              <a:spcBef>
                <a:spcPts val="280"/>
              </a:spcBef>
              <a:spcAft>
                <a:spcPts val="0"/>
              </a:spcAft>
              <a:buClr>
                <a:schemeClr val="lt1"/>
              </a:buClr>
              <a:buSzPts val="1400"/>
              <a:buChar char="–"/>
              <a:defRPr sz="1400">
                <a:solidFill>
                  <a:schemeClr val="lt1"/>
                </a:solidFill>
              </a:defRPr>
            </a:lvl4pPr>
            <a:lvl5pPr marL="2286000" lvl="4" indent="-317500" algn="l">
              <a:lnSpc>
                <a:spcPct val="100000"/>
              </a:lnSpc>
              <a:spcBef>
                <a:spcPts val="280"/>
              </a:spcBef>
              <a:spcAft>
                <a:spcPts val="0"/>
              </a:spcAft>
              <a:buClr>
                <a:schemeClr val="lt1"/>
              </a:buClr>
              <a:buSzPts val="1400"/>
              <a:buChar char="»"/>
              <a:defRPr sz="1400">
                <a:solidFill>
                  <a:schemeClr val="lt1"/>
                </a:solidFill>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cxnSp>
        <p:nvCxnSpPr>
          <p:cNvPr id="49" name="Google Shape;49;p19"/>
          <p:cNvCxnSpPr/>
          <p:nvPr/>
        </p:nvCxnSpPr>
        <p:spPr>
          <a:xfrm>
            <a:off x="252413" y="3165475"/>
            <a:ext cx="6564947" cy="0"/>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p:cSld name="section">
    <p:bg>
      <p:bgPr>
        <a:solidFill>
          <a:srgbClr val="154780"/>
        </a:solidFill>
        <a:effectLst/>
      </p:bgPr>
    </p:bg>
    <p:spTree>
      <p:nvGrpSpPr>
        <p:cNvPr id="1" name="Shape 52"/>
        <p:cNvGrpSpPr/>
        <p:nvPr/>
      </p:nvGrpSpPr>
      <p:grpSpPr>
        <a:xfrm>
          <a:off x="0" y="0"/>
          <a:ext cx="0" cy="0"/>
          <a:chOff x="0" y="0"/>
          <a:chExt cx="0" cy="0"/>
        </a:xfrm>
      </p:grpSpPr>
      <p:sp>
        <p:nvSpPr>
          <p:cNvPr id="53" name="Google Shape;53;p20"/>
          <p:cNvSpPr txBox="1">
            <a:spLocks noGrp="1"/>
          </p:cNvSpPr>
          <p:nvPr>
            <p:ph type="title"/>
          </p:nvPr>
        </p:nvSpPr>
        <p:spPr>
          <a:xfrm>
            <a:off x="256682" y="3258502"/>
            <a:ext cx="4886325" cy="1293177"/>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FFE0B3"/>
              </a:buClr>
              <a:buSzPts val="2200"/>
              <a:buFont typeface="Calibri"/>
              <a:buNone/>
              <a:defRPr sz="2200">
                <a:solidFill>
                  <a:srgbClr val="FFE0B3"/>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0"/>
          <p:cNvSpPr/>
          <p:nvPr/>
        </p:nvSpPr>
        <p:spPr>
          <a:xfrm>
            <a:off x="98216" y="4648895"/>
            <a:ext cx="8964504" cy="369332"/>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chemeClr val="lt1"/>
                </a:solidFill>
                <a:latin typeface="Calibri"/>
                <a:ea typeface="Calibri"/>
                <a:cs typeface="Calibri"/>
                <a:sym typeface="Calibri"/>
              </a:rPr>
              <a:t>The material in this video is subject to the copyright of the owners of the material and is being provided for educational purposes under</a:t>
            </a:r>
            <a:br>
              <a:rPr lang="en-US" sz="1200" b="0" i="0" u="none" strike="noStrike" cap="none">
                <a:solidFill>
                  <a:schemeClr val="lt1"/>
                </a:solidFill>
                <a:latin typeface="Calibri"/>
                <a:ea typeface="Calibri"/>
                <a:cs typeface="Calibri"/>
                <a:sym typeface="Calibri"/>
              </a:rPr>
            </a:br>
            <a:r>
              <a:rPr lang="en-US" sz="1200" b="0" i="0" u="none" strike="noStrike" cap="none">
                <a:solidFill>
                  <a:schemeClr val="lt1"/>
                </a:solidFill>
                <a:latin typeface="Calibri"/>
                <a:ea typeface="Calibri"/>
                <a:cs typeface="Calibri"/>
                <a:sym typeface="Calibri"/>
              </a:rPr>
              <a:t>rules of fair use for registered students in this course only. No additional copies of the copyrighted work may be made or distributed.</a:t>
            </a:r>
            <a:endParaRPr sz="1200" b="0" i="0" u="none" strike="noStrike" cap="none">
              <a:solidFill>
                <a:schemeClr val="lt1"/>
              </a:solidFill>
              <a:latin typeface="Calibri"/>
              <a:ea typeface="Calibri"/>
              <a:cs typeface="Calibri"/>
              <a:sym typeface="Calibri"/>
            </a:endParaRPr>
          </a:p>
        </p:txBody>
      </p:sp>
      <p:cxnSp>
        <p:nvCxnSpPr>
          <p:cNvPr id="55" name="Google Shape;55;p20"/>
          <p:cNvCxnSpPr/>
          <p:nvPr/>
        </p:nvCxnSpPr>
        <p:spPr>
          <a:xfrm>
            <a:off x="256682" y="3165475"/>
            <a:ext cx="4910138" cy="1588"/>
          </a:xfrm>
          <a:prstGeom prst="straightConnector1">
            <a:avLst/>
          </a:prstGeom>
          <a:noFill/>
          <a:ln w="9525" cap="flat" cmpd="sng">
            <a:solidFill>
              <a:srgbClr val="FFFFFF"/>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ormal wide">
  <p:cSld name="normal wide">
    <p:spTree>
      <p:nvGrpSpPr>
        <p:cNvPr id="1" name="Shape 58"/>
        <p:cNvGrpSpPr/>
        <p:nvPr/>
      </p:nvGrpSpPr>
      <p:grpSpPr>
        <a:xfrm>
          <a:off x="0" y="0"/>
          <a:ext cx="0" cy="0"/>
          <a:chOff x="0" y="0"/>
          <a:chExt cx="0" cy="0"/>
        </a:xfrm>
      </p:grpSpPr>
      <p:sp>
        <p:nvSpPr>
          <p:cNvPr id="59" name="Google Shape;59;p21"/>
          <p:cNvSpPr txBox="1">
            <a:spLocks noGrp="1"/>
          </p:cNvSpPr>
          <p:nvPr>
            <p:ph type="title"/>
          </p:nvPr>
        </p:nvSpPr>
        <p:spPr>
          <a:xfrm>
            <a:off x="149313" y="53975"/>
            <a:ext cx="8858161"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1"/>
          <p:cNvSpPr txBox="1">
            <a:spLocks noGrp="1"/>
          </p:cNvSpPr>
          <p:nvPr>
            <p:ph type="body" idx="1"/>
          </p:nvPr>
        </p:nvSpPr>
        <p:spPr>
          <a:xfrm>
            <a:off x="149313" y="1200151"/>
            <a:ext cx="8858161" cy="166496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1" name="Google Shape;61;p21"/>
          <p:cNvSpPr txBox="1">
            <a:spLocks noGrp="1"/>
          </p:cNvSpPr>
          <p:nvPr>
            <p:ph type="body" idx="2"/>
          </p:nvPr>
        </p:nvSpPr>
        <p:spPr>
          <a:xfrm>
            <a:off x="149312" y="2926081"/>
            <a:ext cx="8858161" cy="166496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2400"/>
              </a:spcBef>
              <a:spcAft>
                <a:spcPts val="0"/>
              </a:spcAft>
              <a:buSzPts val="1440"/>
              <a:buFont typeface="Arial"/>
              <a:buChar char="►"/>
              <a:defRPr/>
            </a:lvl1pPr>
            <a:lvl2pPr marL="914400" lvl="1" indent="-320040" algn="l">
              <a:lnSpc>
                <a:spcPct val="100000"/>
              </a:lnSpc>
              <a:spcBef>
                <a:spcPts val="0"/>
              </a:spcBef>
              <a:spcAft>
                <a:spcPts val="0"/>
              </a:spcAft>
              <a:buSzPts val="1440"/>
              <a:buFont typeface="Arial"/>
              <a:buChar char="►"/>
              <a:defRPr/>
            </a:lvl2pPr>
            <a:lvl3pPr marL="1371600" lvl="2" indent="-342900" algn="l">
              <a:lnSpc>
                <a:spcPct val="100000"/>
              </a:lnSpc>
              <a:spcBef>
                <a:spcPts val="0"/>
              </a:spcBef>
              <a:spcAft>
                <a:spcPts val="0"/>
              </a:spcAft>
              <a:buSzPts val="1800"/>
              <a:buFont typeface="Arial"/>
              <a:buChar char="●"/>
              <a:defRPr/>
            </a:lvl3pPr>
            <a:lvl4pPr marL="1828800" lvl="3" indent="-228600" algn="l">
              <a:lnSpc>
                <a:spcPct val="100000"/>
              </a:lnSpc>
              <a:spcBef>
                <a:spcPts val="400"/>
              </a:spcBef>
              <a:spcAft>
                <a:spcPts val="0"/>
              </a:spcAft>
              <a:buClr>
                <a:schemeClr val="dk1"/>
              </a:buClr>
              <a:buSzPts val="2000"/>
              <a:buNone/>
              <a:defRPr/>
            </a:lvl4pPr>
            <a:lvl5pPr marL="2286000" lvl="4" indent="-228600" algn="l">
              <a:lnSpc>
                <a:spcPct val="100000"/>
              </a:lnSpc>
              <a:spcBef>
                <a:spcPts val="400"/>
              </a:spcBef>
              <a:spcAft>
                <a:spcPts val="0"/>
              </a:spcAft>
              <a:buClr>
                <a:schemeClr val="dk1"/>
              </a:buClr>
              <a:buSzPts val="2000"/>
              <a:buNone/>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62" name="Google Shape;62;p21"/>
          <p:cNvSpPr txBox="1">
            <a:spLocks noGrp="1"/>
          </p:cNvSpPr>
          <p:nvPr>
            <p:ph type="body" idx="3"/>
          </p:nvPr>
        </p:nvSpPr>
        <p:spPr>
          <a:xfrm>
            <a:off x="149313" y="4784089"/>
            <a:ext cx="8131087" cy="280036"/>
          </a:xfrm>
          <a:prstGeom prst="rect">
            <a:avLst/>
          </a:prstGeom>
          <a:noFill/>
          <a:ln>
            <a:noFill/>
          </a:ln>
        </p:spPr>
        <p:txBody>
          <a:bodyPr spcFirstLastPara="1" wrap="square" lIns="0" tIns="0" rIns="0" bIns="0" anchor="b" anchorCtr="0">
            <a:normAutofit/>
          </a:bodyPr>
          <a:lstStyle>
            <a:lvl1pPr marL="457200" marR="0" lvl="0" indent="-228600" algn="l">
              <a:lnSpc>
                <a:spcPct val="100000"/>
              </a:lnSpc>
              <a:spcBef>
                <a:spcPts val="0"/>
              </a:spcBef>
              <a:spcAft>
                <a:spcPts val="0"/>
              </a:spcAft>
              <a:buClr>
                <a:srgbClr val="B50D0D"/>
              </a:buClr>
              <a:buSzPts val="1200"/>
              <a:buFont typeface="Noto Sans Symbols"/>
              <a:buNone/>
              <a:defRPr sz="1200">
                <a:solidFill>
                  <a:srgbClr val="000000"/>
                </a:solidFill>
                <a:latin typeface="Calibri"/>
                <a:ea typeface="Calibri"/>
                <a:cs typeface="Calibri"/>
                <a:sym typeface="Calibri"/>
              </a:defRPr>
            </a:lvl1pPr>
            <a:lvl2pPr marL="914400" lvl="1" indent="-228600" algn="l">
              <a:lnSpc>
                <a:spcPct val="100000"/>
              </a:lnSpc>
              <a:spcBef>
                <a:spcPts val="0"/>
              </a:spcBef>
              <a:spcAft>
                <a:spcPts val="0"/>
              </a:spcAft>
              <a:buClr>
                <a:srgbClr val="B50D0D"/>
              </a:buClr>
              <a:buSzPts val="800"/>
              <a:buFont typeface="Merriweather Sans"/>
              <a:buNone/>
              <a:defRPr sz="1000">
                <a:latin typeface="Georgia"/>
                <a:ea typeface="Georgia"/>
                <a:cs typeface="Georgia"/>
                <a:sym typeface="Georgia"/>
              </a:defRPr>
            </a:lvl2pPr>
            <a:lvl3pPr marL="1371600" lvl="2" indent="-228600" algn="l">
              <a:lnSpc>
                <a:spcPct val="100000"/>
              </a:lnSpc>
              <a:spcBef>
                <a:spcPts val="0"/>
              </a:spcBef>
              <a:spcAft>
                <a:spcPts val="0"/>
              </a:spcAft>
              <a:buClr>
                <a:srgbClr val="B50D0D"/>
              </a:buClr>
              <a:buSzPts val="1000"/>
              <a:buNone/>
              <a:defRPr sz="1000">
                <a:latin typeface="Georgia"/>
                <a:ea typeface="Georgia"/>
                <a:cs typeface="Georgia"/>
                <a:sym typeface="Georgia"/>
              </a:defRPr>
            </a:lvl3pPr>
            <a:lvl4pPr marL="1828800" lvl="3" indent="-406400" algn="l">
              <a:lnSpc>
                <a:spcPct val="100000"/>
              </a:lnSpc>
              <a:spcBef>
                <a:spcPts val="560"/>
              </a:spcBef>
              <a:spcAft>
                <a:spcPts val="0"/>
              </a:spcAft>
              <a:buClr>
                <a:srgbClr val="B50D0D"/>
              </a:buClr>
              <a:buSzPts val="2800"/>
              <a:buChar char="–"/>
              <a:defRPr sz="2800"/>
            </a:lvl4pPr>
            <a:lvl5pPr marL="2286000" lvl="4" indent="-406400" algn="l">
              <a:lnSpc>
                <a:spcPct val="100000"/>
              </a:lnSpc>
              <a:spcBef>
                <a:spcPts val="560"/>
              </a:spcBef>
              <a:spcAft>
                <a:spcPts val="0"/>
              </a:spcAft>
              <a:buClr>
                <a:srgbClr val="B50D0D"/>
              </a:buClr>
              <a:buSzPts val="2800"/>
              <a:buChar char="»"/>
              <a:defRPr sz="2800"/>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p:nvPr/>
        </p:nvSpPr>
        <p:spPr>
          <a:xfrm>
            <a:off x="0" y="0"/>
            <a:ext cx="9144000" cy="636104"/>
          </a:xfrm>
          <a:prstGeom prst="rect">
            <a:avLst/>
          </a:prstGeom>
          <a:solidFill>
            <a:srgbClr val="1547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Bookman Old Style"/>
              <a:ea typeface="Bookman Old Style"/>
              <a:cs typeface="Bookman Old Style"/>
              <a:sym typeface="Bookman Old Style"/>
            </a:endParaRPr>
          </a:p>
        </p:txBody>
      </p:sp>
      <p:sp>
        <p:nvSpPr>
          <p:cNvPr id="11" name="Google Shape;11;p15"/>
          <p:cNvSpPr txBox="1">
            <a:spLocks noGrp="1"/>
          </p:cNvSpPr>
          <p:nvPr>
            <p:ph type="title"/>
          </p:nvPr>
        </p:nvSpPr>
        <p:spPr>
          <a:xfrm>
            <a:off x="22097" y="14220"/>
            <a:ext cx="9121903" cy="582129"/>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lt1"/>
              </a:buClr>
              <a:buSzPts val="2400"/>
              <a:buFont typeface="Calibri"/>
              <a:buNone/>
              <a:defRPr sz="2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15"/>
          <p:cNvSpPr txBox="1">
            <a:spLocks noGrp="1"/>
          </p:cNvSpPr>
          <p:nvPr>
            <p:ph type="body" idx="1"/>
          </p:nvPr>
        </p:nvSpPr>
        <p:spPr>
          <a:xfrm>
            <a:off x="149313" y="1200151"/>
            <a:ext cx="8858161" cy="3394472"/>
          </a:xfrm>
          <a:prstGeom prst="rect">
            <a:avLst/>
          </a:prstGeom>
          <a:noFill/>
          <a:ln>
            <a:noFill/>
          </a:ln>
        </p:spPr>
        <p:txBody>
          <a:bodyPr spcFirstLastPara="1" wrap="square" lIns="91425" tIns="45700" rIns="91425" bIns="45700" anchor="t" anchorCtr="0">
            <a:normAutofit/>
          </a:bodyPr>
          <a:lstStyle>
            <a:lvl1pPr marL="457200" marR="0" lvl="0" indent="-320040" algn="l" rtl="0">
              <a:lnSpc>
                <a:spcPct val="100000"/>
              </a:lnSpc>
              <a:spcBef>
                <a:spcPts val="2400"/>
              </a:spcBef>
              <a:spcAft>
                <a:spcPts val="0"/>
              </a:spcAft>
              <a:buClr>
                <a:srgbClr val="154780"/>
              </a:buClr>
              <a:buSzPts val="1440"/>
              <a:buFont typeface="Arial"/>
              <a:buChar char="►"/>
              <a:defRPr sz="1800" b="0" i="0" u="none" strike="noStrike" cap="none">
                <a:solidFill>
                  <a:schemeClr val="dk1"/>
                </a:solidFill>
                <a:latin typeface="Calibri"/>
                <a:ea typeface="Calibri"/>
                <a:cs typeface="Calibri"/>
                <a:sym typeface="Calibri"/>
              </a:defRPr>
            </a:lvl1pPr>
            <a:lvl2pPr marL="914400" marR="0" lvl="1" indent="-320040" algn="l" rtl="0">
              <a:lnSpc>
                <a:spcPct val="100000"/>
              </a:lnSpc>
              <a:spcBef>
                <a:spcPts val="0"/>
              </a:spcBef>
              <a:spcAft>
                <a:spcPts val="0"/>
              </a:spcAft>
              <a:buClr>
                <a:srgbClr val="154780"/>
              </a:buClr>
              <a:buSzPts val="1440"/>
              <a:buFont typeface="Arial"/>
              <a:buChar char="►"/>
              <a:defRPr sz="18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0"/>
              </a:spcBef>
              <a:spcAft>
                <a:spcPts val="0"/>
              </a:spcAft>
              <a:buClr>
                <a:srgbClr val="154780"/>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3" name="Google Shape;13;p15"/>
          <p:cNvSpPr txBox="1"/>
          <p:nvPr/>
        </p:nvSpPr>
        <p:spPr>
          <a:xfrm>
            <a:off x="8528640" y="-72887"/>
            <a:ext cx="554353" cy="273844"/>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chemeClr val="bg1"/>
                </a:solidFill>
                <a:latin typeface="Calibri"/>
                <a:ea typeface="Calibri"/>
                <a:cs typeface="Calibri"/>
                <a:sym typeface="Calibri"/>
              </a:rPr>
              <a:t>‹#›</a:t>
            </a:fld>
            <a:endParaRPr sz="1200" b="0" i="0" u="none" strike="noStrike" cap="none">
              <a:solidFill>
                <a:schemeClr val="bg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69"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70" r:id="rId22"/>
    <p:sldLayoutId id="2147483671"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26B43"/>
          </p15:clr>
        </p15:guide>
        <p15:guide id="2" orient="horz" pos="2892">
          <p15:clr>
            <a:srgbClr val="F26B43"/>
          </p15:clr>
        </p15:guide>
        <p15:guide id="3" pos="96">
          <p15:clr>
            <a:srgbClr val="F26B43"/>
          </p15:clr>
        </p15:guide>
        <p15:guide id="4" pos="5664">
          <p15:clr>
            <a:srgbClr val="F26B43"/>
          </p15:clr>
        </p15:guide>
        <p15:guide id="5" orient="horz" pos="1620">
          <p15:clr>
            <a:srgbClr val="F26B43"/>
          </p15:clr>
        </p15:guide>
        <p15:guide id="6" orient="horz" pos="2556">
          <p15:clr>
            <a:srgbClr val="F26B43"/>
          </p15:clr>
        </p15:guide>
        <p15:guide id="7" orient="horz" pos="31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2.xml"/><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2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notesSlide" Target="../notesSlides/notesSlide3.xm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9.png"/><Relationship Id="rId11"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9.png"/><Relationship Id="rId12"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34.png"/><Relationship Id="rId11" Type="http://schemas.openxmlformats.org/officeDocument/2006/relationships/image" Target="../media/image10.png"/><Relationship Id="rId5" Type="http://schemas.openxmlformats.org/officeDocument/2006/relationships/image" Target="../media/image33.jpeg"/><Relationship Id="rId10" Type="http://schemas.openxmlformats.org/officeDocument/2006/relationships/image" Target="../media/image24.png"/><Relationship Id="rId4" Type="http://schemas.openxmlformats.org/officeDocument/2006/relationships/image" Target="../media/image29.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
          <p:cNvSpPr txBox="1">
            <a:spLocks noGrp="1"/>
          </p:cNvSpPr>
          <p:nvPr>
            <p:ph type="ctrTitle"/>
          </p:nvPr>
        </p:nvSpPr>
        <p:spPr>
          <a:xfrm>
            <a:off x="271461" y="1958024"/>
            <a:ext cx="8333695" cy="1101329"/>
          </a:xfrm>
          <a:prstGeom prst="rect">
            <a:avLst/>
          </a:prstGeom>
          <a:noFill/>
          <a:ln>
            <a:noFill/>
          </a:ln>
        </p:spPr>
        <p:txBody>
          <a:bodyPr spcFirstLastPara="1" wrap="square" lIns="91400" tIns="45700" rIns="91400" bIns="45700" anchor="b" anchorCtr="0">
            <a:normAutofit/>
          </a:bodyPr>
          <a:lstStyle/>
          <a:p>
            <a:pPr marL="0" lvl="0" indent="0" algn="l" rtl="0">
              <a:spcBef>
                <a:spcPts val="0"/>
              </a:spcBef>
              <a:spcAft>
                <a:spcPts val="0"/>
              </a:spcAft>
              <a:buClr>
                <a:schemeClr val="lt1"/>
              </a:buClr>
              <a:buSzPts val="2800"/>
              <a:buFont typeface="Calibri"/>
              <a:buNone/>
            </a:pPr>
            <a:r>
              <a:rPr lang="en-US"/>
              <a:t>Reconstruction of 3D cellular behavior</a:t>
            </a:r>
            <a:endParaRPr/>
          </a:p>
        </p:txBody>
      </p:sp>
      <p:pic>
        <p:nvPicPr>
          <p:cNvPr id="3" name="Google Shape;20;p16" descr="JHU logo with text: Johns Hopkins University">
            <a:extLst>
              <a:ext uri="{FF2B5EF4-FFF2-40B4-BE49-F238E27FC236}">
                <a16:creationId xmlns:a16="http://schemas.microsoft.com/office/drawing/2014/main" id="{3866AC3B-FB53-A57B-8CCF-EF6B92300E29}"/>
              </a:ext>
            </a:extLst>
          </p:cNvPr>
          <p:cNvPicPr preferRelativeResize="0"/>
          <p:nvPr/>
        </p:nvPicPr>
        <p:blipFill rotWithShape="1">
          <a:blip r:embed="rId3">
            <a:alphaModFix/>
          </a:blip>
          <a:srcRect/>
          <a:stretch/>
        </p:blipFill>
        <p:spPr>
          <a:xfrm>
            <a:off x="0" y="0"/>
            <a:ext cx="2676957" cy="1624392"/>
          </a:xfrm>
          <a:prstGeom prst="rect">
            <a:avLst/>
          </a:prstGeom>
          <a:noFill/>
          <a:ln>
            <a:noFill/>
          </a:ln>
        </p:spPr>
      </p:pic>
      <p:pic>
        <p:nvPicPr>
          <p:cNvPr id="4" name="Google Shape;21;p16" descr="Watermark of Johns Hopkins University shield logo.">
            <a:extLst>
              <a:ext uri="{FF2B5EF4-FFF2-40B4-BE49-F238E27FC236}">
                <a16:creationId xmlns:a16="http://schemas.microsoft.com/office/drawing/2014/main" id="{6E39EC36-30BD-CA16-554A-A79D5B49FE91}"/>
              </a:ext>
            </a:extLst>
          </p:cNvPr>
          <p:cNvPicPr preferRelativeResize="0"/>
          <p:nvPr/>
        </p:nvPicPr>
        <p:blipFill rotWithShape="1">
          <a:blip r:embed="rId4">
            <a:alphaModFix/>
          </a:blip>
          <a:srcRect/>
          <a:stretch/>
        </p:blipFill>
        <p:spPr>
          <a:xfrm>
            <a:off x="4842425" y="0"/>
            <a:ext cx="5394098" cy="5827201"/>
          </a:xfrm>
          <a:prstGeom prst="rect">
            <a:avLst/>
          </a:prstGeom>
          <a:noFill/>
          <a:ln>
            <a:noFill/>
          </a:ln>
        </p:spPr>
      </p:pic>
      <p:sp>
        <p:nvSpPr>
          <p:cNvPr id="5" name="Google Shape;461;p1">
            <a:extLst>
              <a:ext uri="{FF2B5EF4-FFF2-40B4-BE49-F238E27FC236}">
                <a16:creationId xmlns:a16="http://schemas.microsoft.com/office/drawing/2014/main" id="{AC4AC4BC-22EF-F14A-4A23-D8F1E928A7BA}"/>
              </a:ext>
            </a:extLst>
          </p:cNvPr>
          <p:cNvSpPr txBox="1">
            <a:spLocks noGrp="1"/>
          </p:cNvSpPr>
          <p:nvPr>
            <p:ph type="subTitle" idx="1"/>
          </p:nvPr>
        </p:nvSpPr>
        <p:spPr>
          <a:xfrm>
            <a:off x="1143111" y="3287725"/>
            <a:ext cx="7094046" cy="1524600"/>
          </a:xfrm>
          <a:prstGeom prst="rect">
            <a:avLst/>
          </a:prstGeom>
          <a:noFill/>
          <a:ln>
            <a:noFill/>
          </a:ln>
        </p:spPr>
        <p:txBody>
          <a:bodyPr spcFirstLastPara="1" wrap="square" lIns="91425" tIns="45700" rIns="91425" bIns="45700" anchor="t" anchorCtr="0">
            <a:normAutofit/>
          </a:bodyPr>
          <a:lstStyle/>
          <a:p>
            <a:pPr marL="0" lvl="0" indent="0" algn="r" rtl="0">
              <a:lnSpc>
                <a:spcPct val="100000"/>
              </a:lnSpc>
              <a:spcBef>
                <a:spcPts val="0"/>
              </a:spcBef>
              <a:spcAft>
                <a:spcPts val="0"/>
              </a:spcAft>
              <a:buSzPts val="1600"/>
              <a:buFont typeface="Noto Sans"/>
              <a:buNone/>
            </a:pPr>
            <a:r>
              <a:rPr lang="en-US" sz="2400" err="1"/>
              <a:t>Chanhong</a:t>
            </a:r>
            <a:r>
              <a:rPr lang="en-US" sz="2400"/>
              <a:t> Min, </a:t>
            </a:r>
            <a:r>
              <a:rPr lang="en-US" sz="2400" err="1"/>
              <a:t>Hyunji</a:t>
            </a:r>
            <a:r>
              <a:rPr lang="en-US" sz="2400"/>
              <a:t> Park, Anubhav De, Emily Guan  </a:t>
            </a:r>
            <a:endParaRPr lang="en-US" sz="1275"/>
          </a:p>
          <a:p>
            <a:pPr marL="0" lvl="0" indent="0" algn="r" rtl="0">
              <a:lnSpc>
                <a:spcPct val="100000"/>
              </a:lnSpc>
              <a:spcBef>
                <a:spcPts val="0"/>
              </a:spcBef>
              <a:spcAft>
                <a:spcPts val="0"/>
              </a:spcAft>
              <a:buSzPts val="1600"/>
              <a:buFont typeface="Noto Sans"/>
              <a:buNone/>
            </a:pPr>
            <a:r>
              <a:rPr lang="en-US" sz="1400"/>
              <a:t>Machine Learning</a:t>
            </a:r>
            <a:endParaRPr sz="1400"/>
          </a:p>
        </p:txBody>
      </p:sp>
    </p:spTree>
    <p:extLst>
      <p:ext uri="{BB962C8B-B14F-4D97-AF65-F5344CB8AC3E}">
        <p14:creationId xmlns:p14="http://schemas.microsoft.com/office/powerpoint/2010/main" val="1322340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5" name="Picture 4">
            <a:extLst>
              <a:ext uri="{FF2B5EF4-FFF2-40B4-BE49-F238E27FC236}">
                <a16:creationId xmlns:a16="http://schemas.microsoft.com/office/drawing/2014/main" id="{A88EB5F9-0F48-BB35-BDD2-C680A2122B83}"/>
              </a:ext>
            </a:extLst>
          </p:cNvPr>
          <p:cNvPicPr>
            <a:picLocks noChangeAspect="1"/>
          </p:cNvPicPr>
          <p:nvPr/>
        </p:nvPicPr>
        <p:blipFill>
          <a:blip r:embed="rId3">
            <a:clrChange>
              <a:clrFrom>
                <a:srgbClr val="FFFFFF"/>
              </a:clrFrom>
              <a:clrTo>
                <a:srgbClr val="FFFFFF">
                  <a:alpha val="0"/>
                </a:srgbClr>
              </a:clrTo>
            </a:clrChange>
            <a:duotone>
              <a:prstClr val="black"/>
              <a:schemeClr val="accent5">
                <a:tint val="45000"/>
                <a:satMod val="400000"/>
              </a:schemeClr>
            </a:duotone>
          </a:blip>
          <a:stretch>
            <a:fillRect/>
          </a:stretch>
        </p:blipFill>
        <p:spPr>
          <a:xfrm>
            <a:off x="2089057" y="2826993"/>
            <a:ext cx="452133" cy="479459"/>
          </a:xfrm>
          <a:prstGeom prst="rect">
            <a:avLst/>
          </a:prstGeom>
        </p:spPr>
      </p:pic>
      <p:sp>
        <p:nvSpPr>
          <p:cNvPr id="287" name="Google Shape;287;gda61d19ee0_0_567"/>
          <p:cNvSpPr txBox="1">
            <a:spLocks noGrp="1"/>
          </p:cNvSpPr>
          <p:nvPr>
            <p:ph type="title"/>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6"/>
              </a:buClr>
              <a:buSzPts val="2400"/>
              <a:buFont typeface="Calibri"/>
              <a:buNone/>
            </a:pPr>
            <a:r>
              <a:rPr lang="en-US" sz="2800"/>
              <a:t>Tracking</a:t>
            </a:r>
            <a:endParaRPr sz="2800"/>
          </a:p>
        </p:txBody>
      </p:sp>
      <p:pic>
        <p:nvPicPr>
          <p:cNvPr id="6" name="Picture 5">
            <a:extLst>
              <a:ext uri="{FF2B5EF4-FFF2-40B4-BE49-F238E27FC236}">
                <a16:creationId xmlns:a16="http://schemas.microsoft.com/office/drawing/2014/main" id="{2C6C22D2-8588-A670-7808-9AB271403EE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75930" y="2704854"/>
            <a:ext cx="528218" cy="479459"/>
          </a:xfrm>
          <a:prstGeom prst="rect">
            <a:avLst/>
          </a:prstGeom>
        </p:spPr>
      </p:pic>
      <p:sp>
        <p:nvSpPr>
          <p:cNvPr id="11" name="Pentagon 53">
            <a:extLst>
              <a:ext uri="{FF2B5EF4-FFF2-40B4-BE49-F238E27FC236}">
                <a16:creationId xmlns:a16="http://schemas.microsoft.com/office/drawing/2014/main" id="{23EFDB61-3322-CEC4-8EAF-A70120C678B6}"/>
              </a:ext>
            </a:extLst>
          </p:cNvPr>
          <p:cNvSpPr/>
          <p:nvPr/>
        </p:nvSpPr>
        <p:spPr>
          <a:xfrm>
            <a:off x="1607924" y="2503643"/>
            <a:ext cx="379625" cy="23958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a:solidFill>
                  <a:srgbClr val="202A3E"/>
                </a:solidFill>
                <a:cs typeface="Calibri" panose="020F0502020204030204" pitchFamily="34" charset="0"/>
              </a:rPr>
              <a:t>t</a:t>
            </a:r>
            <a:endParaRPr lang="en-US" sz="1050" b="1">
              <a:solidFill>
                <a:srgbClr val="202A3E"/>
              </a:solidFill>
              <a:cs typeface="Calibri" panose="020F0502020204030204" pitchFamily="34" charset="0"/>
            </a:endParaRPr>
          </a:p>
        </p:txBody>
      </p:sp>
      <p:sp>
        <p:nvSpPr>
          <p:cNvPr id="15" name="Oval 14">
            <a:extLst>
              <a:ext uri="{FF2B5EF4-FFF2-40B4-BE49-F238E27FC236}">
                <a16:creationId xmlns:a16="http://schemas.microsoft.com/office/drawing/2014/main" id="{2E0D9739-54D2-FA84-38DD-A1E3B698539C}"/>
              </a:ext>
            </a:extLst>
          </p:cNvPr>
          <p:cNvSpPr/>
          <p:nvPr/>
        </p:nvSpPr>
        <p:spPr>
          <a:xfrm>
            <a:off x="973211" y="2054267"/>
            <a:ext cx="1767056" cy="1833869"/>
          </a:xfrm>
          <a:prstGeom prst="ellipse">
            <a:avLst/>
          </a:prstGeom>
          <a:noFill/>
          <a:ln w="127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851CE7F-B632-E9DA-EB29-20877086CD6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218087" y="2187354"/>
            <a:ext cx="576158" cy="479459"/>
          </a:xfrm>
          <a:prstGeom prst="rect">
            <a:avLst/>
          </a:prstGeom>
        </p:spPr>
      </p:pic>
      <p:cxnSp>
        <p:nvCxnSpPr>
          <p:cNvPr id="13" name="Straight Arrow Connector 12">
            <a:extLst>
              <a:ext uri="{FF2B5EF4-FFF2-40B4-BE49-F238E27FC236}">
                <a16:creationId xmlns:a16="http://schemas.microsoft.com/office/drawing/2014/main" id="{59FDD386-1C37-C02F-309F-A2F0C49ADE13}"/>
              </a:ext>
            </a:extLst>
          </p:cNvPr>
          <p:cNvCxnSpPr>
            <a:cxnSpLocks/>
          </p:cNvCxnSpPr>
          <p:nvPr/>
        </p:nvCxnSpPr>
        <p:spPr>
          <a:xfrm>
            <a:off x="1900320" y="2949132"/>
            <a:ext cx="434366" cy="117590"/>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Pentagon 53">
            <a:extLst>
              <a:ext uri="{FF2B5EF4-FFF2-40B4-BE49-F238E27FC236}">
                <a16:creationId xmlns:a16="http://schemas.microsoft.com/office/drawing/2014/main" id="{A8810293-2A04-DAB6-CFC0-4956B3E3DC66}"/>
              </a:ext>
            </a:extLst>
          </p:cNvPr>
          <p:cNvSpPr/>
          <p:nvPr/>
        </p:nvSpPr>
        <p:spPr>
          <a:xfrm>
            <a:off x="2100693" y="3265730"/>
            <a:ext cx="423923" cy="23958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a:solidFill>
                  <a:srgbClr val="202A3E"/>
                </a:solidFill>
                <a:cs typeface="Calibri" panose="020F0502020204030204" pitchFamily="34" charset="0"/>
              </a:rPr>
              <a:t>t+1</a:t>
            </a:r>
            <a:endParaRPr lang="en-US" sz="1050" b="1">
              <a:solidFill>
                <a:srgbClr val="202A3E"/>
              </a:solidFill>
              <a:cs typeface="Calibri" panose="020F0502020204030204" pitchFamily="34" charset="0"/>
            </a:endParaRPr>
          </a:p>
        </p:txBody>
      </p:sp>
      <p:pic>
        <p:nvPicPr>
          <p:cNvPr id="20" name="Picture 19">
            <a:extLst>
              <a:ext uri="{FF2B5EF4-FFF2-40B4-BE49-F238E27FC236}">
                <a16:creationId xmlns:a16="http://schemas.microsoft.com/office/drawing/2014/main" id="{363E922C-5EB3-D634-4C34-887162A8C4A5}"/>
              </a:ext>
            </a:extLst>
          </p:cNvPr>
          <p:cNvPicPr>
            <a:picLocks noChangeAspect="1"/>
          </p:cNvPicPr>
          <p:nvPr/>
        </p:nvPicPr>
        <p:blipFill>
          <a:blip r:embed="rId6"/>
          <a:stretch>
            <a:fillRect/>
          </a:stretch>
        </p:blipFill>
        <p:spPr>
          <a:xfrm>
            <a:off x="3492985" y="1708505"/>
            <a:ext cx="2222402" cy="2244238"/>
          </a:xfrm>
          <a:prstGeom prst="rect">
            <a:avLst/>
          </a:prstGeom>
          <a:scene3d>
            <a:camera prst="orthographicFront">
              <a:rot lat="1800000" lon="18000000" rev="0"/>
            </a:camera>
            <a:lightRig rig="threePt" dir="t"/>
          </a:scene3d>
        </p:spPr>
      </p:pic>
      <p:pic>
        <p:nvPicPr>
          <p:cNvPr id="21" name="Picture 20">
            <a:extLst>
              <a:ext uri="{FF2B5EF4-FFF2-40B4-BE49-F238E27FC236}">
                <a16:creationId xmlns:a16="http://schemas.microsoft.com/office/drawing/2014/main" id="{86A47F3D-1A3E-895C-4021-831DA4250CD6}"/>
              </a:ext>
            </a:extLst>
          </p:cNvPr>
          <p:cNvPicPr>
            <a:picLocks noChangeAspect="1"/>
          </p:cNvPicPr>
          <p:nvPr/>
        </p:nvPicPr>
        <p:blipFill>
          <a:blip r:embed="rId6"/>
          <a:stretch>
            <a:fillRect/>
          </a:stretch>
        </p:blipFill>
        <p:spPr>
          <a:xfrm>
            <a:off x="4245703" y="1735102"/>
            <a:ext cx="2222402" cy="2244238"/>
          </a:xfrm>
          <a:prstGeom prst="rect">
            <a:avLst/>
          </a:prstGeom>
          <a:scene3d>
            <a:camera prst="orthographicFront">
              <a:rot lat="1800000" lon="18000000" rev="0"/>
            </a:camera>
            <a:lightRig rig="threePt" dir="t"/>
          </a:scene3d>
        </p:spPr>
      </p:pic>
      <p:pic>
        <p:nvPicPr>
          <p:cNvPr id="22" name="Picture 21">
            <a:extLst>
              <a:ext uri="{FF2B5EF4-FFF2-40B4-BE49-F238E27FC236}">
                <a16:creationId xmlns:a16="http://schemas.microsoft.com/office/drawing/2014/main" id="{5A89A013-8082-7EBD-56BB-070050CB13A5}"/>
              </a:ext>
            </a:extLst>
          </p:cNvPr>
          <p:cNvPicPr>
            <a:picLocks noChangeAspect="1"/>
          </p:cNvPicPr>
          <p:nvPr/>
        </p:nvPicPr>
        <p:blipFill>
          <a:blip r:embed="rId6"/>
          <a:stretch>
            <a:fillRect/>
          </a:stretch>
        </p:blipFill>
        <p:spPr>
          <a:xfrm>
            <a:off x="4996871" y="1735102"/>
            <a:ext cx="2222402" cy="2244238"/>
          </a:xfrm>
          <a:prstGeom prst="rect">
            <a:avLst/>
          </a:prstGeom>
          <a:scene3d>
            <a:camera prst="orthographicFront">
              <a:rot lat="1800000" lon="18000000" rev="0"/>
            </a:camera>
            <a:lightRig rig="threePt" dir="t"/>
          </a:scene3d>
        </p:spPr>
      </p:pic>
      <p:pic>
        <p:nvPicPr>
          <p:cNvPr id="23" name="Picture 22">
            <a:extLst>
              <a:ext uri="{FF2B5EF4-FFF2-40B4-BE49-F238E27FC236}">
                <a16:creationId xmlns:a16="http://schemas.microsoft.com/office/drawing/2014/main" id="{0D8A4160-44ED-1B5F-67C0-0AAC30A182C5}"/>
              </a:ext>
            </a:extLst>
          </p:cNvPr>
          <p:cNvPicPr>
            <a:picLocks noChangeAspect="1"/>
          </p:cNvPicPr>
          <p:nvPr/>
        </p:nvPicPr>
        <p:blipFill>
          <a:blip r:embed="rId6"/>
          <a:stretch>
            <a:fillRect/>
          </a:stretch>
        </p:blipFill>
        <p:spPr>
          <a:xfrm>
            <a:off x="5748039" y="1735102"/>
            <a:ext cx="2222402" cy="2244238"/>
          </a:xfrm>
          <a:prstGeom prst="rect">
            <a:avLst/>
          </a:prstGeom>
          <a:scene3d>
            <a:camera prst="orthographicFront">
              <a:rot lat="1800000" lon="18000000" rev="0"/>
            </a:camera>
            <a:lightRig rig="threePt" dir="t"/>
          </a:scene3d>
        </p:spPr>
      </p:pic>
      <p:sp>
        <p:nvSpPr>
          <p:cNvPr id="24" name="Pentagon 53">
            <a:extLst>
              <a:ext uri="{FF2B5EF4-FFF2-40B4-BE49-F238E27FC236}">
                <a16:creationId xmlns:a16="http://schemas.microsoft.com/office/drawing/2014/main" id="{F1EE77D0-B4E0-1337-BE74-46124714C58C}"/>
              </a:ext>
            </a:extLst>
          </p:cNvPr>
          <p:cNvSpPr/>
          <p:nvPr/>
        </p:nvSpPr>
        <p:spPr>
          <a:xfrm>
            <a:off x="4977279" y="1087201"/>
            <a:ext cx="379625" cy="23958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202A3E"/>
                </a:solidFill>
                <a:cs typeface="Calibri" panose="020F0502020204030204" pitchFamily="34" charset="0"/>
              </a:rPr>
              <a:t>t</a:t>
            </a:r>
            <a:endParaRPr lang="en-US" b="1">
              <a:solidFill>
                <a:srgbClr val="202A3E"/>
              </a:solidFill>
              <a:cs typeface="Calibri" panose="020F0502020204030204" pitchFamily="34" charset="0"/>
            </a:endParaRPr>
          </a:p>
        </p:txBody>
      </p:sp>
      <p:sp>
        <p:nvSpPr>
          <p:cNvPr id="25" name="Pentagon 53">
            <a:extLst>
              <a:ext uri="{FF2B5EF4-FFF2-40B4-BE49-F238E27FC236}">
                <a16:creationId xmlns:a16="http://schemas.microsoft.com/office/drawing/2014/main" id="{1EEC5A3E-347F-945A-9F78-98FF5EE61ED2}"/>
              </a:ext>
            </a:extLst>
          </p:cNvPr>
          <p:cNvSpPr/>
          <p:nvPr/>
        </p:nvSpPr>
        <p:spPr>
          <a:xfrm>
            <a:off x="5617146" y="1087201"/>
            <a:ext cx="570727" cy="23958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202A3E"/>
                </a:solidFill>
                <a:cs typeface="Calibri" panose="020F0502020204030204" pitchFamily="34" charset="0"/>
              </a:rPr>
              <a:t>t+1</a:t>
            </a:r>
            <a:endParaRPr lang="en-US" b="1">
              <a:solidFill>
                <a:srgbClr val="202A3E"/>
              </a:solidFill>
              <a:cs typeface="Calibri" panose="020F0502020204030204" pitchFamily="34" charset="0"/>
            </a:endParaRPr>
          </a:p>
        </p:txBody>
      </p:sp>
      <p:sp>
        <p:nvSpPr>
          <p:cNvPr id="26" name="Pentagon 53">
            <a:extLst>
              <a:ext uri="{FF2B5EF4-FFF2-40B4-BE49-F238E27FC236}">
                <a16:creationId xmlns:a16="http://schemas.microsoft.com/office/drawing/2014/main" id="{64C9CECE-8EA6-73E0-72AB-F8672B0DC4C9}"/>
              </a:ext>
            </a:extLst>
          </p:cNvPr>
          <p:cNvSpPr/>
          <p:nvPr/>
        </p:nvSpPr>
        <p:spPr>
          <a:xfrm>
            <a:off x="6357734" y="1087201"/>
            <a:ext cx="570727" cy="23958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202A3E"/>
                </a:solidFill>
                <a:cs typeface="Calibri" panose="020F0502020204030204" pitchFamily="34" charset="0"/>
              </a:rPr>
              <a:t>t+2</a:t>
            </a:r>
            <a:endParaRPr lang="en-US" b="1">
              <a:solidFill>
                <a:srgbClr val="202A3E"/>
              </a:solidFill>
              <a:cs typeface="Calibri" panose="020F0502020204030204" pitchFamily="34" charset="0"/>
            </a:endParaRPr>
          </a:p>
        </p:txBody>
      </p:sp>
      <p:sp>
        <p:nvSpPr>
          <p:cNvPr id="27" name="Pentagon 53">
            <a:extLst>
              <a:ext uri="{FF2B5EF4-FFF2-40B4-BE49-F238E27FC236}">
                <a16:creationId xmlns:a16="http://schemas.microsoft.com/office/drawing/2014/main" id="{E8F2F496-F531-7C2D-95D0-F83771E26479}"/>
              </a:ext>
            </a:extLst>
          </p:cNvPr>
          <p:cNvSpPr/>
          <p:nvPr/>
        </p:nvSpPr>
        <p:spPr>
          <a:xfrm>
            <a:off x="7098322" y="1087201"/>
            <a:ext cx="570727" cy="23958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a:solidFill>
                  <a:srgbClr val="202A3E"/>
                </a:solidFill>
                <a:cs typeface="Calibri" panose="020F0502020204030204" pitchFamily="34" charset="0"/>
              </a:rPr>
              <a:t>t+3</a:t>
            </a:r>
            <a:endParaRPr lang="en-US" b="1">
              <a:solidFill>
                <a:srgbClr val="202A3E"/>
              </a:solidFill>
              <a:cs typeface="Calibri" panose="020F0502020204030204" pitchFamily="34" charset="0"/>
            </a:endParaRPr>
          </a:p>
        </p:txBody>
      </p:sp>
      <p:sp>
        <p:nvSpPr>
          <p:cNvPr id="28" name="Rectangle 27">
            <a:extLst>
              <a:ext uri="{FF2B5EF4-FFF2-40B4-BE49-F238E27FC236}">
                <a16:creationId xmlns:a16="http://schemas.microsoft.com/office/drawing/2014/main" id="{5B1B05C5-0CA6-6745-9F0E-649306A513BD}"/>
              </a:ext>
            </a:extLst>
          </p:cNvPr>
          <p:cNvSpPr/>
          <p:nvPr/>
        </p:nvSpPr>
        <p:spPr>
          <a:xfrm>
            <a:off x="4150939" y="3387619"/>
            <a:ext cx="355522" cy="349423"/>
          </a:xfrm>
          <a:prstGeom prst="rect">
            <a:avLst/>
          </a:prstGeom>
          <a:noFill/>
          <a:ln w="28575">
            <a:solidFill>
              <a:srgbClr val="C00000"/>
            </a:solidFill>
          </a:ln>
          <a:scene3d>
            <a:camera prst="orthographicFront">
              <a:rot lat="1800000" lon="180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00A77FD-06C4-EB91-4757-08C586E835EC}"/>
              </a:ext>
            </a:extLst>
          </p:cNvPr>
          <p:cNvSpPr/>
          <p:nvPr/>
        </p:nvSpPr>
        <p:spPr>
          <a:xfrm>
            <a:off x="4902107" y="3387619"/>
            <a:ext cx="355522" cy="349423"/>
          </a:xfrm>
          <a:prstGeom prst="rect">
            <a:avLst/>
          </a:prstGeom>
          <a:noFill/>
          <a:ln w="28575">
            <a:solidFill>
              <a:srgbClr val="C00000"/>
            </a:solidFill>
          </a:ln>
          <a:scene3d>
            <a:camera prst="orthographicFront">
              <a:rot lat="1800000" lon="180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53297E7-49E2-AFAA-7819-59A01E00E8D0}"/>
              </a:ext>
            </a:extLst>
          </p:cNvPr>
          <p:cNvSpPr/>
          <p:nvPr/>
        </p:nvSpPr>
        <p:spPr>
          <a:xfrm>
            <a:off x="5684171" y="3387619"/>
            <a:ext cx="355522" cy="349423"/>
          </a:xfrm>
          <a:prstGeom prst="rect">
            <a:avLst/>
          </a:prstGeom>
          <a:noFill/>
          <a:ln w="28575">
            <a:solidFill>
              <a:srgbClr val="C00000"/>
            </a:solidFill>
          </a:ln>
          <a:scene3d>
            <a:camera prst="orthographicFront">
              <a:rot lat="1800000" lon="180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8C750BC-4996-4844-A8A4-07D83190807C}"/>
              </a:ext>
            </a:extLst>
          </p:cNvPr>
          <p:cNvSpPr/>
          <p:nvPr/>
        </p:nvSpPr>
        <p:spPr>
          <a:xfrm>
            <a:off x="6435339" y="3387619"/>
            <a:ext cx="355522" cy="349423"/>
          </a:xfrm>
          <a:prstGeom prst="rect">
            <a:avLst/>
          </a:prstGeom>
          <a:noFill/>
          <a:ln w="28575">
            <a:solidFill>
              <a:srgbClr val="C00000"/>
            </a:solidFill>
          </a:ln>
          <a:scene3d>
            <a:camera prst="orthographicFront">
              <a:rot lat="1800000" lon="1800000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D2E41DF6-180F-2044-3827-6EC3455AA872}"/>
              </a:ext>
            </a:extLst>
          </p:cNvPr>
          <p:cNvCxnSpPr>
            <a:cxnSpLocks/>
          </p:cNvCxnSpPr>
          <p:nvPr/>
        </p:nvCxnSpPr>
        <p:spPr>
          <a:xfrm>
            <a:off x="4506461" y="3562330"/>
            <a:ext cx="395646"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B9CA0DC-45D9-EFB7-A968-06D0E7868941}"/>
              </a:ext>
            </a:extLst>
          </p:cNvPr>
          <p:cNvCxnSpPr>
            <a:cxnSpLocks/>
          </p:cNvCxnSpPr>
          <p:nvPr/>
        </p:nvCxnSpPr>
        <p:spPr>
          <a:xfrm>
            <a:off x="5288525" y="3562330"/>
            <a:ext cx="395646"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20FD230-FE36-3DE5-6EB2-EBF3955AF395}"/>
              </a:ext>
            </a:extLst>
          </p:cNvPr>
          <p:cNvCxnSpPr>
            <a:cxnSpLocks/>
          </p:cNvCxnSpPr>
          <p:nvPr/>
        </p:nvCxnSpPr>
        <p:spPr>
          <a:xfrm>
            <a:off x="6039693" y="3562330"/>
            <a:ext cx="395646" cy="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8" name="Pentagon 53">
            <a:extLst>
              <a:ext uri="{FF2B5EF4-FFF2-40B4-BE49-F238E27FC236}">
                <a16:creationId xmlns:a16="http://schemas.microsoft.com/office/drawing/2014/main" id="{289F1409-6B3D-84C3-E183-2EA01DB866A6}"/>
              </a:ext>
            </a:extLst>
          </p:cNvPr>
          <p:cNvSpPr/>
          <p:nvPr/>
        </p:nvSpPr>
        <p:spPr>
          <a:xfrm>
            <a:off x="7486076" y="2261818"/>
            <a:ext cx="692270" cy="23958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202A3E"/>
                </a:solidFill>
                <a:cs typeface="Calibri" panose="020F0502020204030204" pitchFamily="34" charset="0"/>
              </a:rPr>
              <a:t>. . .</a:t>
            </a:r>
          </a:p>
        </p:txBody>
      </p:sp>
    </p:spTree>
    <p:extLst>
      <p:ext uri="{BB962C8B-B14F-4D97-AF65-F5344CB8AC3E}">
        <p14:creationId xmlns:p14="http://schemas.microsoft.com/office/powerpoint/2010/main" val="1676260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da61d19ee0_0_567"/>
          <p:cNvSpPr txBox="1">
            <a:spLocks noGrp="1"/>
          </p:cNvSpPr>
          <p:nvPr>
            <p:ph type="title"/>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6"/>
              </a:buClr>
              <a:buSzPts val="2400"/>
              <a:buFont typeface="Calibri"/>
              <a:buNone/>
            </a:pPr>
            <a:r>
              <a:rPr lang="en-US" sz="2800"/>
              <a:t>Extracting trajectory features</a:t>
            </a:r>
            <a:endParaRPr sz="2800"/>
          </a:p>
        </p:txBody>
      </p:sp>
      <p:sp>
        <p:nvSpPr>
          <p:cNvPr id="8" name="Rectangle: Rounded Corners 7">
            <a:extLst>
              <a:ext uri="{FF2B5EF4-FFF2-40B4-BE49-F238E27FC236}">
                <a16:creationId xmlns:a16="http://schemas.microsoft.com/office/drawing/2014/main" id="{6A4D7310-0E54-28BC-EDA4-4ACC03B8DB33}"/>
              </a:ext>
            </a:extLst>
          </p:cNvPr>
          <p:cNvSpPr/>
          <p:nvPr/>
        </p:nvSpPr>
        <p:spPr>
          <a:xfrm>
            <a:off x="2628851" y="1416338"/>
            <a:ext cx="1234440" cy="2575560"/>
          </a:xfrm>
          <a:prstGeom prst="roundRect">
            <a:avLst/>
          </a:prstGeom>
          <a:solidFill>
            <a:srgbClr val="C9DDF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BAFB3C8-0446-9E73-9559-DA6A99E6FBF2}"/>
              </a:ext>
            </a:extLst>
          </p:cNvPr>
          <p:cNvSpPr/>
          <p:nvPr/>
        </p:nvSpPr>
        <p:spPr>
          <a:xfrm>
            <a:off x="4211674" y="1785908"/>
            <a:ext cx="731520" cy="1836420"/>
          </a:xfrm>
          <a:prstGeom prst="roundRect">
            <a:avLst/>
          </a:prstGeom>
          <a:solidFill>
            <a:srgbClr val="C3EFC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AE6422E2-A325-F1C9-C625-8968C57032EE}"/>
              </a:ext>
            </a:extLst>
          </p:cNvPr>
          <p:cNvSpPr/>
          <p:nvPr/>
        </p:nvSpPr>
        <p:spPr>
          <a:xfrm>
            <a:off x="5268717" y="1416338"/>
            <a:ext cx="1234440" cy="2575560"/>
          </a:xfrm>
          <a:prstGeom prst="roundRect">
            <a:avLst/>
          </a:prstGeom>
          <a:solidFill>
            <a:srgbClr val="F49D9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945B650-78C3-0781-B422-EE07F22D150F}"/>
              </a:ext>
            </a:extLst>
          </p:cNvPr>
          <p:cNvSpPr txBox="1"/>
          <p:nvPr/>
        </p:nvSpPr>
        <p:spPr>
          <a:xfrm>
            <a:off x="2628851" y="1077784"/>
            <a:ext cx="1337825" cy="338554"/>
          </a:xfrm>
          <a:prstGeom prst="rect">
            <a:avLst/>
          </a:prstGeom>
          <a:noFill/>
        </p:spPr>
        <p:txBody>
          <a:bodyPr wrap="square" rtlCol="0">
            <a:spAutoFit/>
          </a:bodyPr>
          <a:lstStyle/>
          <a:p>
            <a:pPr algn="ctr"/>
            <a:r>
              <a:rPr lang="en-US" altLang="ko-KR" sz="1600" b="1">
                <a:solidFill>
                  <a:schemeClr val="tx1"/>
                </a:solidFill>
                <a:latin typeface="Calibri" panose="020F0502020204030204" pitchFamily="34" charset="0"/>
                <a:ea typeface="NanumSquare Bold" panose="020B0600000101010101" pitchFamily="50" charset="-127"/>
                <a:cs typeface="Calibri" panose="020F0502020204030204" pitchFamily="34" charset="0"/>
              </a:rPr>
              <a:t>Encoder</a:t>
            </a:r>
          </a:p>
        </p:txBody>
      </p:sp>
      <p:sp>
        <p:nvSpPr>
          <p:cNvPr id="14" name="TextBox 13">
            <a:extLst>
              <a:ext uri="{FF2B5EF4-FFF2-40B4-BE49-F238E27FC236}">
                <a16:creationId xmlns:a16="http://schemas.microsoft.com/office/drawing/2014/main" id="{564BCEEB-70B4-F179-F67A-FEE3A596D586}"/>
              </a:ext>
            </a:extLst>
          </p:cNvPr>
          <p:cNvSpPr txBox="1"/>
          <p:nvPr/>
        </p:nvSpPr>
        <p:spPr>
          <a:xfrm>
            <a:off x="5249152" y="1077784"/>
            <a:ext cx="1337825" cy="338554"/>
          </a:xfrm>
          <a:prstGeom prst="rect">
            <a:avLst/>
          </a:prstGeom>
          <a:noFill/>
        </p:spPr>
        <p:txBody>
          <a:bodyPr wrap="square" rtlCol="0">
            <a:spAutoFit/>
          </a:bodyPr>
          <a:lstStyle/>
          <a:p>
            <a:pPr algn="ctr"/>
            <a:r>
              <a:rPr lang="en-US" altLang="ko-KR" sz="1600" b="1">
                <a:solidFill>
                  <a:schemeClr val="tx1"/>
                </a:solidFill>
                <a:latin typeface="Calibri" panose="020F0502020204030204" pitchFamily="34" charset="0"/>
                <a:ea typeface="NanumSquare Bold" panose="020B0600000101010101" pitchFamily="50" charset="-127"/>
                <a:cs typeface="Calibri" panose="020F0502020204030204" pitchFamily="34" charset="0"/>
              </a:rPr>
              <a:t>Decoder</a:t>
            </a:r>
          </a:p>
        </p:txBody>
      </p:sp>
      <p:sp>
        <p:nvSpPr>
          <p:cNvPr id="15" name="TextBox 14">
            <a:extLst>
              <a:ext uri="{FF2B5EF4-FFF2-40B4-BE49-F238E27FC236}">
                <a16:creationId xmlns:a16="http://schemas.microsoft.com/office/drawing/2014/main" id="{5A92F7EB-E3DB-37DC-A65C-F38163DE661C}"/>
              </a:ext>
            </a:extLst>
          </p:cNvPr>
          <p:cNvSpPr txBox="1"/>
          <p:nvPr/>
        </p:nvSpPr>
        <p:spPr>
          <a:xfrm>
            <a:off x="4058066" y="1201133"/>
            <a:ext cx="1075399" cy="584775"/>
          </a:xfrm>
          <a:prstGeom prst="rect">
            <a:avLst/>
          </a:prstGeom>
          <a:noFill/>
        </p:spPr>
        <p:txBody>
          <a:bodyPr wrap="square" rtlCol="0">
            <a:spAutoFit/>
          </a:bodyPr>
          <a:lstStyle/>
          <a:p>
            <a:pPr algn="ctr"/>
            <a:r>
              <a:rPr lang="en-US" altLang="ko-KR" sz="1600" b="1">
                <a:solidFill>
                  <a:schemeClr val="tx1"/>
                </a:solidFill>
                <a:latin typeface="Calibri" panose="020F0502020204030204" pitchFamily="34" charset="0"/>
                <a:ea typeface="NanumSquare Bold" panose="020B0600000101010101" pitchFamily="50" charset="-127"/>
                <a:cs typeface="Calibri" panose="020F0502020204030204" pitchFamily="34" charset="0"/>
              </a:rPr>
              <a:t>Latent </a:t>
            </a:r>
          </a:p>
          <a:p>
            <a:pPr algn="ctr"/>
            <a:r>
              <a:rPr lang="en-US" altLang="ko-KR" sz="1600" b="1">
                <a:solidFill>
                  <a:schemeClr val="tx1"/>
                </a:solidFill>
                <a:latin typeface="Calibri" panose="020F0502020204030204" pitchFamily="34" charset="0"/>
                <a:ea typeface="NanumSquare Bold" panose="020B0600000101010101" pitchFamily="50" charset="-127"/>
                <a:cs typeface="Calibri" panose="020F0502020204030204" pitchFamily="34" charset="0"/>
              </a:rPr>
              <a:t>layer</a:t>
            </a:r>
          </a:p>
        </p:txBody>
      </p:sp>
      <p:sp>
        <p:nvSpPr>
          <p:cNvPr id="33" name="오른쪽 화살표 140">
            <a:extLst>
              <a:ext uri="{FF2B5EF4-FFF2-40B4-BE49-F238E27FC236}">
                <a16:creationId xmlns:a16="http://schemas.microsoft.com/office/drawing/2014/main" id="{7751711D-83A6-6DE2-D32F-435E021CA877}"/>
              </a:ext>
            </a:extLst>
          </p:cNvPr>
          <p:cNvSpPr/>
          <p:nvPr/>
        </p:nvSpPr>
        <p:spPr>
          <a:xfrm>
            <a:off x="2226662" y="2257248"/>
            <a:ext cx="4651546" cy="903087"/>
          </a:xfrm>
          <a:prstGeom prst="rightArrow">
            <a:avLst/>
          </a:prstGeom>
          <a:solidFill>
            <a:srgbClr val="202A3E">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6F28C78-2FF5-E546-D760-A3B7C4B31FC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841" y="1638908"/>
            <a:ext cx="1850556" cy="1983420"/>
          </a:xfrm>
          <a:prstGeom prst="rect">
            <a:avLst/>
          </a:prstGeom>
        </p:spPr>
      </p:pic>
      <p:sp>
        <p:nvSpPr>
          <p:cNvPr id="3" name="Freeform: Shape 2">
            <a:extLst>
              <a:ext uri="{FF2B5EF4-FFF2-40B4-BE49-F238E27FC236}">
                <a16:creationId xmlns:a16="http://schemas.microsoft.com/office/drawing/2014/main" id="{1D5199F8-7F01-2A13-AF4A-9AF66D75F1BA}"/>
              </a:ext>
            </a:extLst>
          </p:cNvPr>
          <p:cNvSpPr/>
          <p:nvPr/>
        </p:nvSpPr>
        <p:spPr>
          <a:xfrm>
            <a:off x="805996" y="2424844"/>
            <a:ext cx="1004539" cy="727403"/>
          </a:xfrm>
          <a:custGeom>
            <a:avLst/>
            <a:gdLst>
              <a:gd name="connsiteX0" fmla="*/ 0 w 434340"/>
              <a:gd name="connsiteY0" fmla="*/ 144862 h 198202"/>
              <a:gd name="connsiteX1" fmla="*/ 152400 w 434340"/>
              <a:gd name="connsiteY1" fmla="*/ 38182 h 198202"/>
              <a:gd name="connsiteX2" fmla="*/ 175260 w 434340"/>
              <a:gd name="connsiteY2" fmla="*/ 53422 h 198202"/>
              <a:gd name="connsiteX3" fmla="*/ 205740 w 434340"/>
              <a:gd name="connsiteY3" fmla="*/ 106762 h 198202"/>
              <a:gd name="connsiteX4" fmla="*/ 274320 w 434340"/>
              <a:gd name="connsiteY4" fmla="*/ 83902 h 198202"/>
              <a:gd name="connsiteX5" fmla="*/ 304800 w 434340"/>
              <a:gd name="connsiteY5" fmla="*/ 30562 h 198202"/>
              <a:gd name="connsiteX6" fmla="*/ 342900 w 434340"/>
              <a:gd name="connsiteY6" fmla="*/ 7702 h 198202"/>
              <a:gd name="connsiteX7" fmla="*/ 381000 w 434340"/>
              <a:gd name="connsiteY7" fmla="*/ 7702 h 198202"/>
              <a:gd name="connsiteX8" fmla="*/ 342900 w 434340"/>
              <a:gd name="connsiteY8" fmla="*/ 99142 h 198202"/>
              <a:gd name="connsiteX9" fmla="*/ 312420 w 434340"/>
              <a:gd name="connsiteY9" fmla="*/ 167722 h 198202"/>
              <a:gd name="connsiteX10" fmla="*/ 411480 w 434340"/>
              <a:gd name="connsiteY10" fmla="*/ 198202 h 198202"/>
              <a:gd name="connsiteX11" fmla="*/ 434340 w 434340"/>
              <a:gd name="connsiteY11" fmla="*/ 167722 h 19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340" h="198202">
                <a:moveTo>
                  <a:pt x="0" y="144862"/>
                </a:moveTo>
                <a:cubicBezTo>
                  <a:pt x="61595" y="99142"/>
                  <a:pt x="123190" y="53422"/>
                  <a:pt x="152400" y="38182"/>
                </a:cubicBezTo>
                <a:cubicBezTo>
                  <a:pt x="181610" y="22942"/>
                  <a:pt x="166370" y="41992"/>
                  <a:pt x="175260" y="53422"/>
                </a:cubicBezTo>
                <a:cubicBezTo>
                  <a:pt x="184150" y="64852"/>
                  <a:pt x="189230" y="101682"/>
                  <a:pt x="205740" y="106762"/>
                </a:cubicBezTo>
                <a:cubicBezTo>
                  <a:pt x="222250" y="111842"/>
                  <a:pt x="257810" y="96602"/>
                  <a:pt x="274320" y="83902"/>
                </a:cubicBezTo>
                <a:cubicBezTo>
                  <a:pt x="290830" y="71202"/>
                  <a:pt x="304800" y="30562"/>
                  <a:pt x="304800" y="30562"/>
                </a:cubicBezTo>
                <a:cubicBezTo>
                  <a:pt x="316230" y="17862"/>
                  <a:pt x="330200" y="11512"/>
                  <a:pt x="342900" y="7702"/>
                </a:cubicBezTo>
                <a:cubicBezTo>
                  <a:pt x="355600" y="3892"/>
                  <a:pt x="381000" y="-7538"/>
                  <a:pt x="381000" y="7702"/>
                </a:cubicBezTo>
                <a:cubicBezTo>
                  <a:pt x="381000" y="22942"/>
                  <a:pt x="354330" y="72472"/>
                  <a:pt x="342900" y="99142"/>
                </a:cubicBezTo>
                <a:cubicBezTo>
                  <a:pt x="331470" y="125812"/>
                  <a:pt x="300990" y="151212"/>
                  <a:pt x="312420" y="167722"/>
                </a:cubicBezTo>
                <a:cubicBezTo>
                  <a:pt x="323850" y="184232"/>
                  <a:pt x="391160" y="198202"/>
                  <a:pt x="411480" y="198202"/>
                </a:cubicBezTo>
                <a:cubicBezTo>
                  <a:pt x="431800" y="198202"/>
                  <a:pt x="433070" y="182962"/>
                  <a:pt x="434340" y="167722"/>
                </a:cubicBezTo>
              </a:path>
            </a:pathLst>
          </a:custGeom>
          <a:noFill/>
          <a:ln w="12700">
            <a:solidFill>
              <a:srgbClr val="7AA9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entagon 53">
            <a:extLst>
              <a:ext uri="{FF2B5EF4-FFF2-40B4-BE49-F238E27FC236}">
                <a16:creationId xmlns:a16="http://schemas.microsoft.com/office/drawing/2014/main" id="{44DD4421-FEA1-C0B3-196C-2A1FC51ACB2F}"/>
              </a:ext>
            </a:extLst>
          </p:cNvPr>
          <p:cNvSpPr/>
          <p:nvPr/>
        </p:nvSpPr>
        <p:spPr>
          <a:xfrm>
            <a:off x="1358472" y="2133974"/>
            <a:ext cx="795717" cy="20814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rgbClr val="202A3E"/>
                </a:solidFill>
                <a:latin typeface="Calibri" panose="020F0502020204030204" pitchFamily="34" charset="0"/>
                <a:cs typeface="Calibri" panose="020F0502020204030204" pitchFamily="34" charset="0"/>
              </a:rPr>
              <a:t>(x, y, z)</a:t>
            </a:r>
            <a:endParaRPr lang="en-US" sz="1200" b="1">
              <a:solidFill>
                <a:srgbClr val="202A3E"/>
              </a:solidFill>
              <a:latin typeface="Calibri" panose="020F0502020204030204" pitchFamily="34" charset="0"/>
              <a:cs typeface="Calibri" panose="020F0502020204030204" pitchFamily="34" charset="0"/>
            </a:endParaRPr>
          </a:p>
        </p:txBody>
      </p:sp>
      <p:sp>
        <p:nvSpPr>
          <p:cNvPr id="10" name="Pentagon 53">
            <a:extLst>
              <a:ext uri="{FF2B5EF4-FFF2-40B4-BE49-F238E27FC236}">
                <a16:creationId xmlns:a16="http://schemas.microsoft.com/office/drawing/2014/main" id="{82AF5F3A-C755-49EA-0C19-3BB9080B4A6D}"/>
              </a:ext>
            </a:extLst>
          </p:cNvPr>
          <p:cNvSpPr/>
          <p:nvPr/>
        </p:nvSpPr>
        <p:spPr>
          <a:xfrm>
            <a:off x="1445684" y="2189803"/>
            <a:ext cx="489458" cy="30463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a:solidFill>
                  <a:srgbClr val="202A3E"/>
                </a:solidFill>
                <a:latin typeface="Calibri" panose="020F0502020204030204" pitchFamily="34" charset="0"/>
                <a:cs typeface="Calibri" panose="020F0502020204030204" pitchFamily="34" charset="0"/>
              </a:rPr>
              <a:t>.</a:t>
            </a:r>
            <a:endParaRPr lang="en-US" sz="2400" b="1">
              <a:solidFill>
                <a:srgbClr val="202A3E"/>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5C91224A-302F-CB83-8E8E-4013D80D158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677732" y="1638908"/>
            <a:ext cx="1850556" cy="1983420"/>
          </a:xfrm>
          <a:prstGeom prst="rect">
            <a:avLst/>
          </a:prstGeom>
        </p:spPr>
      </p:pic>
      <p:sp>
        <p:nvSpPr>
          <p:cNvPr id="16" name="Freeform: Shape 15">
            <a:extLst>
              <a:ext uri="{FF2B5EF4-FFF2-40B4-BE49-F238E27FC236}">
                <a16:creationId xmlns:a16="http://schemas.microsoft.com/office/drawing/2014/main" id="{93A5E91D-D181-5AA5-A065-23BEB71F7058}"/>
              </a:ext>
            </a:extLst>
          </p:cNvPr>
          <p:cNvSpPr/>
          <p:nvPr/>
        </p:nvSpPr>
        <p:spPr>
          <a:xfrm>
            <a:off x="7469887" y="2424844"/>
            <a:ext cx="1004539" cy="727403"/>
          </a:xfrm>
          <a:custGeom>
            <a:avLst/>
            <a:gdLst>
              <a:gd name="connsiteX0" fmla="*/ 0 w 434340"/>
              <a:gd name="connsiteY0" fmla="*/ 144862 h 198202"/>
              <a:gd name="connsiteX1" fmla="*/ 152400 w 434340"/>
              <a:gd name="connsiteY1" fmla="*/ 38182 h 198202"/>
              <a:gd name="connsiteX2" fmla="*/ 175260 w 434340"/>
              <a:gd name="connsiteY2" fmla="*/ 53422 h 198202"/>
              <a:gd name="connsiteX3" fmla="*/ 205740 w 434340"/>
              <a:gd name="connsiteY3" fmla="*/ 106762 h 198202"/>
              <a:gd name="connsiteX4" fmla="*/ 274320 w 434340"/>
              <a:gd name="connsiteY4" fmla="*/ 83902 h 198202"/>
              <a:gd name="connsiteX5" fmla="*/ 304800 w 434340"/>
              <a:gd name="connsiteY5" fmla="*/ 30562 h 198202"/>
              <a:gd name="connsiteX6" fmla="*/ 342900 w 434340"/>
              <a:gd name="connsiteY6" fmla="*/ 7702 h 198202"/>
              <a:gd name="connsiteX7" fmla="*/ 381000 w 434340"/>
              <a:gd name="connsiteY7" fmla="*/ 7702 h 198202"/>
              <a:gd name="connsiteX8" fmla="*/ 342900 w 434340"/>
              <a:gd name="connsiteY8" fmla="*/ 99142 h 198202"/>
              <a:gd name="connsiteX9" fmla="*/ 312420 w 434340"/>
              <a:gd name="connsiteY9" fmla="*/ 167722 h 198202"/>
              <a:gd name="connsiteX10" fmla="*/ 411480 w 434340"/>
              <a:gd name="connsiteY10" fmla="*/ 198202 h 198202"/>
              <a:gd name="connsiteX11" fmla="*/ 434340 w 434340"/>
              <a:gd name="connsiteY11" fmla="*/ 167722 h 19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340" h="198202">
                <a:moveTo>
                  <a:pt x="0" y="144862"/>
                </a:moveTo>
                <a:cubicBezTo>
                  <a:pt x="61595" y="99142"/>
                  <a:pt x="123190" y="53422"/>
                  <a:pt x="152400" y="38182"/>
                </a:cubicBezTo>
                <a:cubicBezTo>
                  <a:pt x="181610" y="22942"/>
                  <a:pt x="166370" y="41992"/>
                  <a:pt x="175260" y="53422"/>
                </a:cubicBezTo>
                <a:cubicBezTo>
                  <a:pt x="184150" y="64852"/>
                  <a:pt x="189230" y="101682"/>
                  <a:pt x="205740" y="106762"/>
                </a:cubicBezTo>
                <a:cubicBezTo>
                  <a:pt x="222250" y="111842"/>
                  <a:pt x="257810" y="96602"/>
                  <a:pt x="274320" y="83902"/>
                </a:cubicBezTo>
                <a:cubicBezTo>
                  <a:pt x="290830" y="71202"/>
                  <a:pt x="304800" y="30562"/>
                  <a:pt x="304800" y="30562"/>
                </a:cubicBezTo>
                <a:cubicBezTo>
                  <a:pt x="316230" y="17862"/>
                  <a:pt x="330200" y="11512"/>
                  <a:pt x="342900" y="7702"/>
                </a:cubicBezTo>
                <a:cubicBezTo>
                  <a:pt x="355600" y="3892"/>
                  <a:pt x="381000" y="-7538"/>
                  <a:pt x="381000" y="7702"/>
                </a:cubicBezTo>
                <a:cubicBezTo>
                  <a:pt x="381000" y="22942"/>
                  <a:pt x="354330" y="72472"/>
                  <a:pt x="342900" y="99142"/>
                </a:cubicBezTo>
                <a:cubicBezTo>
                  <a:pt x="331470" y="125812"/>
                  <a:pt x="300990" y="151212"/>
                  <a:pt x="312420" y="167722"/>
                </a:cubicBezTo>
                <a:cubicBezTo>
                  <a:pt x="323850" y="184232"/>
                  <a:pt x="391160" y="198202"/>
                  <a:pt x="411480" y="198202"/>
                </a:cubicBezTo>
                <a:cubicBezTo>
                  <a:pt x="431800" y="198202"/>
                  <a:pt x="433070" y="182962"/>
                  <a:pt x="434340" y="167722"/>
                </a:cubicBezTo>
              </a:path>
            </a:pathLst>
          </a:custGeom>
          <a:noFill/>
          <a:ln w="12700">
            <a:solidFill>
              <a:srgbClr val="7AA9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entagon 53">
            <a:extLst>
              <a:ext uri="{FF2B5EF4-FFF2-40B4-BE49-F238E27FC236}">
                <a16:creationId xmlns:a16="http://schemas.microsoft.com/office/drawing/2014/main" id="{B829F73A-B581-B59F-0BE8-8B1A529C3BE0}"/>
              </a:ext>
            </a:extLst>
          </p:cNvPr>
          <p:cNvSpPr/>
          <p:nvPr/>
        </p:nvSpPr>
        <p:spPr>
          <a:xfrm>
            <a:off x="8022363" y="2133974"/>
            <a:ext cx="795717" cy="20814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rgbClr val="202A3E"/>
                </a:solidFill>
                <a:latin typeface="Calibri" panose="020F0502020204030204" pitchFamily="34" charset="0"/>
                <a:cs typeface="Calibri" panose="020F0502020204030204" pitchFamily="34" charset="0"/>
              </a:rPr>
              <a:t>(x, y, z)</a:t>
            </a:r>
            <a:endParaRPr lang="en-US" sz="1200" b="1">
              <a:solidFill>
                <a:srgbClr val="202A3E"/>
              </a:solidFill>
              <a:latin typeface="Calibri" panose="020F0502020204030204" pitchFamily="34" charset="0"/>
              <a:cs typeface="Calibri" panose="020F0502020204030204" pitchFamily="34" charset="0"/>
            </a:endParaRPr>
          </a:p>
        </p:txBody>
      </p:sp>
      <p:sp>
        <p:nvSpPr>
          <p:cNvPr id="18" name="Pentagon 53">
            <a:extLst>
              <a:ext uri="{FF2B5EF4-FFF2-40B4-BE49-F238E27FC236}">
                <a16:creationId xmlns:a16="http://schemas.microsoft.com/office/drawing/2014/main" id="{13C3461A-784A-9A94-692D-C7CCBBFC171E}"/>
              </a:ext>
            </a:extLst>
          </p:cNvPr>
          <p:cNvSpPr/>
          <p:nvPr/>
        </p:nvSpPr>
        <p:spPr>
          <a:xfrm>
            <a:off x="8109575" y="2189803"/>
            <a:ext cx="489458" cy="30463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a:solidFill>
                  <a:srgbClr val="202A3E"/>
                </a:solidFill>
                <a:latin typeface="Calibri" panose="020F0502020204030204" pitchFamily="34" charset="0"/>
                <a:cs typeface="Calibri" panose="020F0502020204030204" pitchFamily="34" charset="0"/>
              </a:rPr>
              <a:t>.</a:t>
            </a:r>
            <a:endParaRPr lang="en-US" sz="2400" b="1">
              <a:solidFill>
                <a:srgbClr val="202A3E"/>
              </a:solidFill>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57035532-A014-01C8-E7D6-1B85C40CB57C}"/>
              </a:ext>
            </a:extLst>
          </p:cNvPr>
          <p:cNvSpPr/>
          <p:nvPr/>
        </p:nvSpPr>
        <p:spPr>
          <a:xfrm>
            <a:off x="4082363" y="1201133"/>
            <a:ext cx="977317" cy="2565569"/>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34BC67B-BB6C-800D-3B84-03EFD61FCD14}"/>
                  </a:ext>
                </a:extLst>
              </p:cNvPr>
              <p:cNvSpPr txBox="1"/>
              <p:nvPr/>
            </p:nvSpPr>
            <p:spPr>
              <a:xfrm>
                <a:off x="4028975" y="3878783"/>
                <a:ext cx="1133579" cy="11689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ko-KR" sz="1600" i="1" smtClean="0">
                              <a:latin typeface="Cambria Math" panose="02040503050406030204" pitchFamily="18" charset="0"/>
                            </a:rPr>
                          </m:ctrlPr>
                        </m:dPr>
                        <m:e>
                          <m:m>
                            <m:mPr>
                              <m:mcs>
                                <m:mc>
                                  <m:mcPr>
                                    <m:count m:val="1"/>
                                    <m:mcJc m:val="center"/>
                                  </m:mcPr>
                                </m:mc>
                              </m:mcs>
                              <m:ctrlPr>
                                <a:rPr lang="en-US" altLang="ko-KR" sz="1600" i="1" smtClean="0">
                                  <a:latin typeface="Cambria Math" panose="02040503050406030204" pitchFamily="18" charset="0"/>
                                </a:rPr>
                              </m:ctrlPr>
                            </m:mPr>
                            <m:mr>
                              <m:e>
                                <m:r>
                                  <a:rPr lang="en-US" altLang="ko-KR" sz="1600" b="0" i="1" smtClean="0">
                                    <a:latin typeface="Cambria Math" panose="02040503050406030204" pitchFamily="18" charset="0"/>
                                  </a:rPr>
                                  <m:t>−1.2042</m:t>
                                </m:r>
                              </m:e>
                            </m:mr>
                            <m:mr>
                              <m:e>
                                <m:r>
                                  <a:rPr lang="en-US" altLang="ko-KR" sz="1600" b="0" i="1" smtClean="0">
                                    <a:latin typeface="Cambria Math" panose="02040503050406030204" pitchFamily="18" charset="0"/>
                                  </a:rPr>
                                  <m:t>3.2302</m:t>
                                </m:r>
                              </m:e>
                            </m:mr>
                            <m:mr>
                              <m:e>
                                <m:eqArr>
                                  <m:eqArrPr>
                                    <m:ctrlPr>
                                      <a:rPr lang="en-US" altLang="ko-KR" sz="1600" b="0" i="1" smtClean="0">
                                        <a:latin typeface="Cambria Math" panose="02040503050406030204" pitchFamily="18" charset="0"/>
                                      </a:rPr>
                                    </m:ctrlPr>
                                  </m:eqArrPr>
                                  <m:e>
                                    <m:r>
                                      <a:rPr lang="en-US" altLang="ko-KR" sz="1600" b="0" i="1" smtClean="0">
                                        <a:latin typeface="Cambria Math" panose="02040503050406030204" pitchFamily="18" charset="0"/>
                                      </a:rPr>
                                      <m:t>0.0123</m:t>
                                    </m:r>
                                  </m:e>
                                  <m:e>
                                    <m:r>
                                      <a:rPr lang="en-US" altLang="ko-KR" sz="1600" b="0" i="1" smtClean="0">
                                        <a:latin typeface="Cambria Math" panose="02040503050406030204" pitchFamily="18" charset="0"/>
                                      </a:rPr>
                                      <m:t>−0.5892</m:t>
                                    </m:r>
                                  </m:e>
                                  <m:e>
                                    <m:r>
                                      <a:rPr lang="en-US" altLang="ko-KR" sz="1600" b="0" i="1" smtClean="0">
                                        <a:latin typeface="Cambria Math" panose="02040503050406030204" pitchFamily="18" charset="0"/>
                                      </a:rPr>
                                      <m:t>2.3923</m:t>
                                    </m:r>
                                  </m:e>
                                </m:eqArr>
                              </m:e>
                            </m:mr>
                          </m:m>
                        </m:e>
                      </m:d>
                    </m:oMath>
                  </m:oMathPara>
                </a14:m>
                <a:endParaRPr lang="en-US" sz="1600"/>
              </a:p>
            </p:txBody>
          </p:sp>
        </mc:Choice>
        <mc:Fallback xmlns="">
          <p:sp>
            <p:nvSpPr>
              <p:cNvPr id="20" name="TextBox 19">
                <a:extLst>
                  <a:ext uri="{FF2B5EF4-FFF2-40B4-BE49-F238E27FC236}">
                    <a16:creationId xmlns:a16="http://schemas.microsoft.com/office/drawing/2014/main" id="{D34BC67B-BB6C-800D-3B84-03EFD61FCD14}"/>
                  </a:ext>
                </a:extLst>
              </p:cNvPr>
              <p:cNvSpPr txBox="1">
                <a:spLocks noRot="1" noChangeAspect="1" noMove="1" noResize="1" noEditPoints="1" noAdjustHandles="1" noChangeArrowheads="1" noChangeShapeType="1" noTextEdit="1"/>
              </p:cNvSpPr>
              <p:nvPr/>
            </p:nvSpPr>
            <p:spPr>
              <a:xfrm>
                <a:off x="4028975" y="3878783"/>
                <a:ext cx="1133579" cy="1168910"/>
              </a:xfrm>
              <a:prstGeom prst="rect">
                <a:avLst/>
              </a:prstGeom>
              <a:blipFill>
                <a:blip r:embed="rId4"/>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4CE85037-91E8-478C-FA30-08CC9A80EE73}"/>
              </a:ext>
            </a:extLst>
          </p:cNvPr>
          <p:cNvSpPr txBox="1"/>
          <p:nvPr/>
        </p:nvSpPr>
        <p:spPr>
          <a:xfrm>
            <a:off x="5885937" y="4320537"/>
            <a:ext cx="2642351" cy="369332"/>
          </a:xfrm>
          <a:prstGeom prst="rect">
            <a:avLst/>
          </a:prstGeom>
          <a:noFill/>
        </p:spPr>
        <p:txBody>
          <a:bodyPr wrap="square" rtlCol="0">
            <a:spAutoFit/>
          </a:bodyPr>
          <a:lstStyle/>
          <a:p>
            <a:r>
              <a:rPr lang="en-US" altLang="ko-KR" sz="1800" b="1">
                <a:solidFill>
                  <a:schemeClr val="tx1"/>
                </a:solidFill>
                <a:latin typeface="Calibri" panose="020F0502020204030204" pitchFamily="34" charset="0"/>
                <a:ea typeface="NanumSquare Bold" panose="020B0600000101010101" pitchFamily="50" charset="-127"/>
                <a:cs typeface="Calibri" panose="020F0502020204030204" pitchFamily="34" charset="0"/>
              </a:rPr>
              <a:t>Use to describe trajectory</a:t>
            </a:r>
            <a:endParaRPr lang="ko-KR" altLang="en-US" sz="1800" b="1">
              <a:solidFill>
                <a:schemeClr val="tx1"/>
              </a:solidFill>
              <a:latin typeface="Calibri" panose="020F0502020204030204" pitchFamily="34" charset="0"/>
              <a:ea typeface="NanumSquare Bold" panose="020B0600000101010101" pitchFamily="50" charset="-127"/>
              <a:cs typeface="Calibri" panose="020F0502020204030204" pitchFamily="34" charset="0"/>
            </a:endParaRPr>
          </a:p>
        </p:txBody>
      </p:sp>
      <p:sp>
        <p:nvSpPr>
          <p:cNvPr id="22" name="Right Arrow 40">
            <a:extLst>
              <a:ext uri="{FF2B5EF4-FFF2-40B4-BE49-F238E27FC236}">
                <a16:creationId xmlns:a16="http://schemas.microsoft.com/office/drawing/2014/main" id="{BFBF1CD1-456D-89CD-6E2F-28F60554CB7E}"/>
              </a:ext>
            </a:extLst>
          </p:cNvPr>
          <p:cNvSpPr/>
          <p:nvPr/>
        </p:nvSpPr>
        <p:spPr>
          <a:xfrm rot="10800000" flipH="1">
            <a:off x="5317593" y="4263478"/>
            <a:ext cx="551912" cy="505773"/>
          </a:xfrm>
          <a:prstGeom prst="rightArrow">
            <a:avLst>
              <a:gd name="adj1" fmla="val 50000"/>
              <a:gd name="adj2" fmla="val 56772"/>
            </a:avLst>
          </a:prstGeom>
          <a:solidFill>
            <a:srgbClr val="15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직선 화살표 연결선 67">
            <a:extLst>
              <a:ext uri="{FF2B5EF4-FFF2-40B4-BE49-F238E27FC236}">
                <a16:creationId xmlns:a16="http://schemas.microsoft.com/office/drawing/2014/main" id="{6E250C93-2D15-F223-BC8D-48C433EA18F7}"/>
              </a:ext>
            </a:extLst>
          </p:cNvPr>
          <p:cNvCxnSpPr>
            <a:cxnSpLocks/>
          </p:cNvCxnSpPr>
          <p:nvPr/>
        </p:nvCxnSpPr>
        <p:spPr>
          <a:xfrm>
            <a:off x="1349120" y="1898304"/>
            <a:ext cx="1234440" cy="0"/>
          </a:xfrm>
          <a:prstGeom prst="straightConnector1">
            <a:avLst/>
          </a:prstGeom>
          <a:ln w="28575">
            <a:solidFill>
              <a:srgbClr val="878787"/>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6289AF0-8316-5434-DB10-2FFC1E56A690}"/>
              </a:ext>
            </a:extLst>
          </p:cNvPr>
          <p:cNvCxnSpPr>
            <a:cxnSpLocks/>
          </p:cNvCxnSpPr>
          <p:nvPr/>
        </p:nvCxnSpPr>
        <p:spPr>
          <a:xfrm flipV="1">
            <a:off x="1358472" y="1894495"/>
            <a:ext cx="0" cy="35693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직선 화살표 연결선 67">
            <a:extLst>
              <a:ext uri="{FF2B5EF4-FFF2-40B4-BE49-F238E27FC236}">
                <a16:creationId xmlns:a16="http://schemas.microsoft.com/office/drawing/2014/main" id="{E2685712-579A-384A-ED19-E21EEF169379}"/>
              </a:ext>
            </a:extLst>
          </p:cNvPr>
          <p:cNvCxnSpPr>
            <a:cxnSpLocks/>
          </p:cNvCxnSpPr>
          <p:nvPr/>
        </p:nvCxnSpPr>
        <p:spPr>
          <a:xfrm>
            <a:off x="1349120" y="3506668"/>
            <a:ext cx="1234440" cy="0"/>
          </a:xfrm>
          <a:prstGeom prst="straightConnector1">
            <a:avLst/>
          </a:prstGeom>
          <a:ln w="28575">
            <a:solidFill>
              <a:srgbClr val="878787"/>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27FA69C-3EE4-769B-F750-C28A75F5595D}"/>
              </a:ext>
            </a:extLst>
          </p:cNvPr>
          <p:cNvCxnSpPr>
            <a:cxnSpLocks/>
          </p:cNvCxnSpPr>
          <p:nvPr/>
        </p:nvCxnSpPr>
        <p:spPr>
          <a:xfrm flipV="1">
            <a:off x="1358472" y="3149729"/>
            <a:ext cx="0" cy="35693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677C378-FD18-92BF-F25C-764CF2F2F366}"/>
              </a:ext>
            </a:extLst>
          </p:cNvPr>
          <p:cNvSpPr txBox="1"/>
          <p:nvPr/>
        </p:nvSpPr>
        <p:spPr>
          <a:xfrm>
            <a:off x="1278877" y="1302911"/>
            <a:ext cx="1337825" cy="584775"/>
          </a:xfrm>
          <a:prstGeom prst="rect">
            <a:avLst/>
          </a:prstGeom>
          <a:noFill/>
        </p:spPr>
        <p:txBody>
          <a:bodyPr wrap="square" rtlCol="0">
            <a:spAutoFit/>
          </a:bodyPr>
          <a:lstStyle/>
          <a:p>
            <a:pPr algn="ctr"/>
            <a:r>
              <a:rPr lang="en-US" altLang="ko-KR" sz="1600" b="1">
                <a:solidFill>
                  <a:schemeClr val="tx1"/>
                </a:solidFill>
                <a:latin typeface="Calibri" panose="020F0502020204030204" pitchFamily="34" charset="0"/>
                <a:ea typeface="NanumSquare Bold" panose="020B0600000101010101" pitchFamily="50" charset="-127"/>
                <a:cs typeface="Calibri" panose="020F0502020204030204" pitchFamily="34" charset="0"/>
              </a:rPr>
              <a:t>Causal 1D convolution</a:t>
            </a:r>
          </a:p>
        </p:txBody>
      </p:sp>
      <p:sp>
        <p:nvSpPr>
          <p:cNvPr id="31" name="TextBox 30">
            <a:extLst>
              <a:ext uri="{FF2B5EF4-FFF2-40B4-BE49-F238E27FC236}">
                <a16:creationId xmlns:a16="http://schemas.microsoft.com/office/drawing/2014/main" id="{4C63D671-38CA-3837-807D-BD9F92CDA62F}"/>
              </a:ext>
            </a:extLst>
          </p:cNvPr>
          <p:cNvSpPr txBox="1"/>
          <p:nvPr/>
        </p:nvSpPr>
        <p:spPr>
          <a:xfrm>
            <a:off x="1278877" y="3564092"/>
            <a:ext cx="1337825" cy="584775"/>
          </a:xfrm>
          <a:prstGeom prst="rect">
            <a:avLst/>
          </a:prstGeom>
          <a:noFill/>
        </p:spPr>
        <p:txBody>
          <a:bodyPr wrap="square" rtlCol="0">
            <a:spAutoFit/>
          </a:bodyPr>
          <a:lstStyle/>
          <a:p>
            <a:pPr algn="ctr"/>
            <a:r>
              <a:rPr lang="en-US" altLang="ko-KR" sz="1600" b="1">
                <a:solidFill>
                  <a:schemeClr val="tx1"/>
                </a:solidFill>
                <a:latin typeface="Calibri" panose="020F0502020204030204" pitchFamily="34" charset="0"/>
                <a:ea typeface="NanumSquare Bold" panose="020B0600000101010101" pitchFamily="50" charset="-127"/>
                <a:cs typeface="Calibri" panose="020F0502020204030204" pitchFamily="34" charset="0"/>
              </a:rPr>
              <a:t>Spatial 2D convolution</a:t>
            </a:r>
          </a:p>
        </p:txBody>
      </p:sp>
    </p:spTree>
    <p:extLst>
      <p:ext uri="{BB962C8B-B14F-4D97-AF65-F5344CB8AC3E}">
        <p14:creationId xmlns:p14="http://schemas.microsoft.com/office/powerpoint/2010/main" val="553772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
          <p:cNvSpPr txBox="1">
            <a:spLocks noGrp="1"/>
          </p:cNvSpPr>
          <p:nvPr>
            <p:ph type="ctrTitle"/>
          </p:nvPr>
        </p:nvSpPr>
        <p:spPr>
          <a:xfrm>
            <a:off x="271461" y="1958024"/>
            <a:ext cx="8333695" cy="1101329"/>
          </a:xfrm>
          <a:prstGeom prst="rect">
            <a:avLst/>
          </a:prstGeom>
          <a:noFill/>
          <a:ln>
            <a:noFill/>
          </a:ln>
        </p:spPr>
        <p:txBody>
          <a:bodyPr spcFirstLastPara="1" wrap="square" lIns="91400" tIns="45700" rIns="91400" bIns="45700" anchor="b" anchorCtr="0">
            <a:normAutofit/>
          </a:bodyPr>
          <a:lstStyle/>
          <a:p>
            <a:pPr marL="0" lvl="0" indent="0" algn="l" rtl="0">
              <a:spcBef>
                <a:spcPts val="0"/>
              </a:spcBef>
              <a:spcAft>
                <a:spcPts val="0"/>
              </a:spcAft>
              <a:buClr>
                <a:schemeClr val="lt1"/>
              </a:buClr>
              <a:buSzPts val="2800"/>
              <a:buFont typeface="Calibri"/>
              <a:buNone/>
            </a:pPr>
            <a:r>
              <a:rPr lang="en-US"/>
              <a:t>Results</a:t>
            </a:r>
            <a:endParaRPr/>
          </a:p>
        </p:txBody>
      </p:sp>
    </p:spTree>
    <p:extLst>
      <p:ext uri="{BB962C8B-B14F-4D97-AF65-F5344CB8AC3E}">
        <p14:creationId xmlns:p14="http://schemas.microsoft.com/office/powerpoint/2010/main" val="2649734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of a bar graph&#10;&#10;Description automatically generated with medium confidence">
            <a:extLst>
              <a:ext uri="{FF2B5EF4-FFF2-40B4-BE49-F238E27FC236}">
                <a16:creationId xmlns:a16="http://schemas.microsoft.com/office/drawing/2014/main" id="{4BFBBBB1-7A49-9257-28DE-8E071A6FE3B2}"/>
              </a:ext>
            </a:extLst>
          </p:cNvPr>
          <p:cNvPicPr>
            <a:picLocks noChangeAspect="1"/>
          </p:cNvPicPr>
          <p:nvPr/>
        </p:nvPicPr>
        <p:blipFill>
          <a:blip r:embed="rId3"/>
          <a:srcRect t="2595" b="33448"/>
          <a:stretch/>
        </p:blipFill>
        <p:spPr>
          <a:xfrm>
            <a:off x="264348" y="735526"/>
            <a:ext cx="1738408" cy="2070107"/>
          </a:xfrm>
          <a:prstGeom prst="rect">
            <a:avLst/>
          </a:prstGeom>
        </p:spPr>
      </p:pic>
      <p:sp>
        <p:nvSpPr>
          <p:cNvPr id="2" name="Google Shape;287;gda61d19ee0_0_567">
            <a:extLst>
              <a:ext uri="{FF2B5EF4-FFF2-40B4-BE49-F238E27FC236}">
                <a16:creationId xmlns:a16="http://schemas.microsoft.com/office/drawing/2014/main" id="{CB1A96AD-3391-D620-988C-2B4216C4DB4E}"/>
              </a:ext>
            </a:extLst>
          </p:cNvPr>
          <p:cNvSpPr txBox="1">
            <a:spLocks/>
          </p:cNvSpPr>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Calibri"/>
              <a:buNone/>
              <a:defRPr sz="4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chemeClr val="accent6"/>
              </a:buClr>
            </a:pPr>
            <a:r>
              <a:rPr lang="en-US" sz="2800"/>
              <a:t>Model performance</a:t>
            </a:r>
          </a:p>
        </p:txBody>
      </p:sp>
      <p:sp>
        <p:nvSpPr>
          <p:cNvPr id="16" name="Pentagon 53">
            <a:extLst>
              <a:ext uri="{FF2B5EF4-FFF2-40B4-BE49-F238E27FC236}">
                <a16:creationId xmlns:a16="http://schemas.microsoft.com/office/drawing/2014/main" id="{5056026F-CE75-6001-ED5B-3586C5A74A14}"/>
              </a:ext>
            </a:extLst>
          </p:cNvPr>
          <p:cNvSpPr/>
          <p:nvPr/>
        </p:nvSpPr>
        <p:spPr>
          <a:xfrm rot="16200000">
            <a:off x="-608022" y="1546280"/>
            <a:ext cx="1963815"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solidFill>
                  <a:srgbClr val="202A3E"/>
                </a:solidFill>
                <a:latin typeface="Calibri" panose="020F0502020204030204" pitchFamily="34" charset="0"/>
                <a:cs typeface="Calibri" panose="020F0502020204030204" pitchFamily="34" charset="0"/>
              </a:rPr>
              <a:t>Validation </a:t>
            </a:r>
            <a:r>
              <a:rPr lang="en-US" sz="1500" b="1" err="1">
                <a:solidFill>
                  <a:srgbClr val="202A3E"/>
                </a:solidFill>
                <a:latin typeface="Calibri" panose="020F0502020204030204" pitchFamily="34" charset="0"/>
                <a:cs typeface="Calibri" panose="020F0502020204030204" pitchFamily="34" charset="0"/>
              </a:rPr>
              <a:t>IoU</a:t>
            </a:r>
            <a:r>
              <a:rPr lang="en-US" sz="1500" b="1">
                <a:solidFill>
                  <a:srgbClr val="202A3E"/>
                </a:solidFill>
                <a:latin typeface="Calibri" panose="020F0502020204030204" pitchFamily="34" charset="0"/>
                <a:cs typeface="Calibri" panose="020F0502020204030204" pitchFamily="34" charset="0"/>
              </a:rPr>
              <a:t> score</a:t>
            </a:r>
          </a:p>
        </p:txBody>
      </p:sp>
      <p:sp>
        <p:nvSpPr>
          <p:cNvPr id="9" name="Pentagon 53">
            <a:extLst>
              <a:ext uri="{FF2B5EF4-FFF2-40B4-BE49-F238E27FC236}">
                <a16:creationId xmlns:a16="http://schemas.microsoft.com/office/drawing/2014/main" id="{1D7A7235-9DE6-ABCC-C0F4-BB6C247C7338}"/>
              </a:ext>
            </a:extLst>
          </p:cNvPr>
          <p:cNvSpPr/>
          <p:nvPr/>
        </p:nvSpPr>
        <p:spPr>
          <a:xfrm rot="17223560">
            <a:off x="559790" y="3146051"/>
            <a:ext cx="1357617" cy="33187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202A3E"/>
                </a:solidFill>
                <a:latin typeface="Calibri" panose="020F0502020204030204" pitchFamily="34" charset="0"/>
                <a:cs typeface="Calibri" panose="020F0502020204030204" pitchFamily="34" charset="0"/>
              </a:rPr>
              <a:t>3D </a:t>
            </a:r>
            <a:r>
              <a:rPr lang="en-US" sz="1200" b="1" err="1">
                <a:solidFill>
                  <a:srgbClr val="202A3E"/>
                </a:solidFill>
                <a:latin typeface="Calibri" panose="020F0502020204030204" pitchFamily="34" charset="0"/>
                <a:cs typeface="Calibri" panose="020F0502020204030204" pitchFamily="34" charset="0"/>
              </a:rPr>
              <a:t>AttentionNet</a:t>
            </a:r>
            <a:endParaRPr lang="en-US" sz="1200" b="1">
              <a:solidFill>
                <a:srgbClr val="202A3E"/>
              </a:solidFill>
              <a:latin typeface="Calibri" panose="020F0502020204030204" pitchFamily="34" charset="0"/>
              <a:cs typeface="Calibri" panose="020F0502020204030204" pitchFamily="34" charset="0"/>
            </a:endParaRPr>
          </a:p>
        </p:txBody>
      </p:sp>
      <p:sp>
        <p:nvSpPr>
          <p:cNvPr id="10" name="Pentagon 53">
            <a:extLst>
              <a:ext uri="{FF2B5EF4-FFF2-40B4-BE49-F238E27FC236}">
                <a16:creationId xmlns:a16="http://schemas.microsoft.com/office/drawing/2014/main" id="{FF10E959-F5A1-A5EC-BF1A-1D73A055773C}"/>
              </a:ext>
            </a:extLst>
          </p:cNvPr>
          <p:cNvSpPr/>
          <p:nvPr/>
        </p:nvSpPr>
        <p:spPr>
          <a:xfrm rot="17223560">
            <a:off x="513403" y="3449152"/>
            <a:ext cx="1963815" cy="33187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202A3E"/>
                </a:solidFill>
                <a:latin typeface="Calibri" panose="020F0502020204030204" pitchFamily="34" charset="0"/>
                <a:cs typeface="Calibri" panose="020F0502020204030204" pitchFamily="34" charset="0"/>
              </a:rPr>
              <a:t>2D_3D </a:t>
            </a:r>
            <a:r>
              <a:rPr lang="en-US" sz="1200" b="1" err="1">
                <a:solidFill>
                  <a:srgbClr val="202A3E"/>
                </a:solidFill>
                <a:latin typeface="Calibri" panose="020F0502020204030204" pitchFamily="34" charset="0"/>
                <a:cs typeface="Calibri" panose="020F0502020204030204" pitchFamily="34" charset="0"/>
              </a:rPr>
              <a:t>ReconstructionNet</a:t>
            </a:r>
            <a:endParaRPr lang="en-US" sz="1200" b="1">
              <a:solidFill>
                <a:srgbClr val="202A3E"/>
              </a:solidFill>
              <a:latin typeface="Calibri" panose="020F0502020204030204" pitchFamily="34" charset="0"/>
              <a:cs typeface="Calibri" panose="020F0502020204030204" pitchFamily="34" charset="0"/>
            </a:endParaRPr>
          </a:p>
        </p:txBody>
      </p:sp>
      <p:sp>
        <p:nvSpPr>
          <p:cNvPr id="14" name="Pentagon 53">
            <a:extLst>
              <a:ext uri="{FF2B5EF4-FFF2-40B4-BE49-F238E27FC236}">
                <a16:creationId xmlns:a16="http://schemas.microsoft.com/office/drawing/2014/main" id="{5AEBD13E-8D58-FE80-3400-905F967A97DE}"/>
              </a:ext>
            </a:extLst>
          </p:cNvPr>
          <p:cNvSpPr/>
          <p:nvPr/>
        </p:nvSpPr>
        <p:spPr>
          <a:xfrm rot="17223560">
            <a:off x="-562742" y="3708271"/>
            <a:ext cx="2622967" cy="33187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202A3E"/>
                </a:solidFill>
                <a:latin typeface="Calibri" panose="020F0502020204030204" pitchFamily="34" charset="0"/>
                <a:cs typeface="Calibri" panose="020F0502020204030204" pitchFamily="34" charset="0"/>
              </a:rPr>
              <a:t>2D_3D </a:t>
            </a:r>
            <a:r>
              <a:rPr lang="en-US" sz="1200" b="1" err="1">
                <a:solidFill>
                  <a:srgbClr val="202A3E"/>
                </a:solidFill>
                <a:latin typeface="Calibri" panose="020F0502020204030204" pitchFamily="34" charset="0"/>
                <a:cs typeface="Calibri" panose="020F0502020204030204" pitchFamily="34" charset="0"/>
              </a:rPr>
              <a:t>ReconstructionNet</a:t>
            </a:r>
            <a:r>
              <a:rPr lang="en-US" sz="1200" b="1">
                <a:solidFill>
                  <a:srgbClr val="202A3E"/>
                </a:solidFill>
                <a:latin typeface="Calibri" panose="020F0502020204030204" pitchFamily="34" charset="0"/>
                <a:cs typeface="Calibri" panose="020F0502020204030204" pitchFamily="34" charset="0"/>
              </a:rPr>
              <a:t> (BF only)</a:t>
            </a:r>
          </a:p>
        </p:txBody>
      </p:sp>
      <p:pic>
        <p:nvPicPr>
          <p:cNvPr id="18" name="Picture 17" descr="A graph of a graph of a graph of a graph of a graph of a graph of a graph of a graph of a graph of a graph of a graph of a graph of a graph of&#10;&#10;Description automatically generated">
            <a:extLst>
              <a:ext uri="{FF2B5EF4-FFF2-40B4-BE49-F238E27FC236}">
                <a16:creationId xmlns:a16="http://schemas.microsoft.com/office/drawing/2014/main" id="{8A7EDA1F-2A34-8A65-D5CC-2EE21DFA9FDF}"/>
              </a:ext>
            </a:extLst>
          </p:cNvPr>
          <p:cNvPicPr>
            <a:picLocks noChangeAspect="1"/>
          </p:cNvPicPr>
          <p:nvPr/>
        </p:nvPicPr>
        <p:blipFill>
          <a:blip r:embed="rId4"/>
          <a:srcRect l="6750" r="6875"/>
          <a:stretch/>
        </p:blipFill>
        <p:spPr>
          <a:xfrm>
            <a:off x="2439627" y="1437758"/>
            <a:ext cx="6300480" cy="2431439"/>
          </a:xfrm>
          <a:prstGeom prst="rect">
            <a:avLst/>
          </a:prstGeom>
        </p:spPr>
      </p:pic>
    </p:spTree>
    <p:extLst>
      <p:ext uri="{BB962C8B-B14F-4D97-AF65-F5344CB8AC3E}">
        <p14:creationId xmlns:p14="http://schemas.microsoft.com/office/powerpoint/2010/main" val="666625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7;gda61d19ee0_0_567">
            <a:extLst>
              <a:ext uri="{FF2B5EF4-FFF2-40B4-BE49-F238E27FC236}">
                <a16:creationId xmlns:a16="http://schemas.microsoft.com/office/drawing/2014/main" id="{CB1A96AD-3391-D620-988C-2B4216C4DB4E}"/>
              </a:ext>
            </a:extLst>
          </p:cNvPr>
          <p:cNvSpPr txBox="1">
            <a:spLocks/>
          </p:cNvSpPr>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Calibri"/>
              <a:buNone/>
              <a:defRPr sz="4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chemeClr val="accent6"/>
              </a:buClr>
            </a:pPr>
            <a:r>
              <a:rPr lang="en-US" sz="2800"/>
              <a:t>Prediction with single-cells in 2D_3D </a:t>
            </a:r>
            <a:r>
              <a:rPr lang="en-US" sz="2800" err="1"/>
              <a:t>ReconstructionNet</a:t>
            </a:r>
            <a:endParaRPr lang="en-US" sz="2800"/>
          </a:p>
        </p:txBody>
      </p:sp>
      <p:sp>
        <p:nvSpPr>
          <p:cNvPr id="40" name="Pentagon 53">
            <a:extLst>
              <a:ext uri="{FF2B5EF4-FFF2-40B4-BE49-F238E27FC236}">
                <a16:creationId xmlns:a16="http://schemas.microsoft.com/office/drawing/2014/main" id="{A9724BA2-AD20-7D18-6718-F9EB6D2287B6}"/>
              </a:ext>
            </a:extLst>
          </p:cNvPr>
          <p:cNvSpPr/>
          <p:nvPr/>
        </p:nvSpPr>
        <p:spPr>
          <a:xfrm>
            <a:off x="363957" y="1184463"/>
            <a:ext cx="2574834"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b="1">
                <a:solidFill>
                  <a:srgbClr val="202A3E"/>
                </a:solidFill>
                <a:latin typeface="Calibri" panose="020F0502020204030204" pitchFamily="34" charset="0"/>
                <a:cs typeface="Calibri" panose="020F0502020204030204" pitchFamily="34" charset="0"/>
              </a:rPr>
              <a:t>2D Brightfield slice</a:t>
            </a:r>
            <a:endParaRPr lang="en-US" sz="1500" b="1">
              <a:solidFill>
                <a:srgbClr val="202A3E"/>
              </a:solidFill>
              <a:latin typeface="Calibri" panose="020F0502020204030204" pitchFamily="34" charset="0"/>
              <a:cs typeface="Calibri" panose="020F0502020204030204" pitchFamily="34" charset="0"/>
            </a:endParaRPr>
          </a:p>
        </p:txBody>
      </p:sp>
      <p:sp>
        <p:nvSpPr>
          <p:cNvPr id="41" name="Pentagon 53">
            <a:extLst>
              <a:ext uri="{FF2B5EF4-FFF2-40B4-BE49-F238E27FC236}">
                <a16:creationId xmlns:a16="http://schemas.microsoft.com/office/drawing/2014/main" id="{71FCDB76-6294-ACCE-8A0F-CF3DB6A5C71B}"/>
              </a:ext>
            </a:extLst>
          </p:cNvPr>
          <p:cNvSpPr/>
          <p:nvPr/>
        </p:nvSpPr>
        <p:spPr>
          <a:xfrm>
            <a:off x="3284583" y="1184463"/>
            <a:ext cx="2574834"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solidFill>
                  <a:srgbClr val="202A3E"/>
                </a:solidFill>
                <a:latin typeface="Calibri" panose="020F0502020204030204" pitchFamily="34" charset="0"/>
                <a:cs typeface="Calibri" panose="020F0502020204030204" pitchFamily="34" charset="0"/>
              </a:rPr>
              <a:t>Truth 3D cell shapes and positions</a:t>
            </a:r>
          </a:p>
        </p:txBody>
      </p:sp>
      <p:sp>
        <p:nvSpPr>
          <p:cNvPr id="42" name="Pentagon 53">
            <a:extLst>
              <a:ext uri="{FF2B5EF4-FFF2-40B4-BE49-F238E27FC236}">
                <a16:creationId xmlns:a16="http://schemas.microsoft.com/office/drawing/2014/main" id="{917FE35A-AB51-D79E-B253-C9867D67CB26}"/>
              </a:ext>
            </a:extLst>
          </p:cNvPr>
          <p:cNvSpPr/>
          <p:nvPr/>
        </p:nvSpPr>
        <p:spPr>
          <a:xfrm>
            <a:off x="6273222" y="1184463"/>
            <a:ext cx="2574834"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solidFill>
                  <a:srgbClr val="202A3E"/>
                </a:solidFill>
                <a:latin typeface="Calibri" panose="020F0502020204030204" pitchFamily="34" charset="0"/>
                <a:cs typeface="Calibri" panose="020F0502020204030204" pitchFamily="34" charset="0"/>
              </a:rPr>
              <a:t>Predicted 3D cell shapes and positions</a:t>
            </a:r>
          </a:p>
        </p:txBody>
      </p:sp>
      <p:pic>
        <p:nvPicPr>
          <p:cNvPr id="10" name="Picture 9" descr="A close-up of a small circle&#10;&#10;Description automatically generated">
            <a:extLst>
              <a:ext uri="{FF2B5EF4-FFF2-40B4-BE49-F238E27FC236}">
                <a16:creationId xmlns:a16="http://schemas.microsoft.com/office/drawing/2014/main" id="{D9F8EC11-6821-3FB0-41D8-1E5C43CF4D87}"/>
              </a:ext>
            </a:extLst>
          </p:cNvPr>
          <p:cNvPicPr>
            <a:picLocks noChangeAspect="1"/>
          </p:cNvPicPr>
          <p:nvPr/>
        </p:nvPicPr>
        <p:blipFill>
          <a:blip r:embed="rId3"/>
          <a:stretch>
            <a:fillRect/>
          </a:stretch>
        </p:blipFill>
        <p:spPr>
          <a:xfrm>
            <a:off x="115664" y="1852460"/>
            <a:ext cx="2897848" cy="1681315"/>
          </a:xfrm>
          <a:prstGeom prst="rect">
            <a:avLst/>
          </a:prstGeom>
        </p:spPr>
      </p:pic>
      <p:pic>
        <p:nvPicPr>
          <p:cNvPr id="12" name="Picture 11" descr="A blue and white cube with a black background&#10;&#10;Description automatically generated">
            <a:extLst>
              <a:ext uri="{FF2B5EF4-FFF2-40B4-BE49-F238E27FC236}">
                <a16:creationId xmlns:a16="http://schemas.microsoft.com/office/drawing/2014/main" id="{93C1C1CC-AB53-96AF-DBF7-61A9E5522498}"/>
              </a:ext>
            </a:extLst>
          </p:cNvPr>
          <p:cNvPicPr>
            <a:picLocks noChangeAspect="1"/>
          </p:cNvPicPr>
          <p:nvPr/>
        </p:nvPicPr>
        <p:blipFill>
          <a:blip r:embed="rId4"/>
          <a:stretch>
            <a:fillRect/>
          </a:stretch>
        </p:blipFill>
        <p:spPr>
          <a:xfrm>
            <a:off x="3149047" y="1852460"/>
            <a:ext cx="2897848" cy="1681315"/>
          </a:xfrm>
          <a:prstGeom prst="rect">
            <a:avLst/>
          </a:prstGeom>
        </p:spPr>
      </p:pic>
      <p:pic>
        <p:nvPicPr>
          <p:cNvPr id="14" name="Picture 13" descr="A transparent box with red circles&#10;&#10;Description automatically generated">
            <a:extLst>
              <a:ext uri="{FF2B5EF4-FFF2-40B4-BE49-F238E27FC236}">
                <a16:creationId xmlns:a16="http://schemas.microsoft.com/office/drawing/2014/main" id="{B4F5C460-B9CC-31FC-A432-E1AF180503B7}"/>
              </a:ext>
            </a:extLst>
          </p:cNvPr>
          <p:cNvPicPr>
            <a:picLocks noChangeAspect="1"/>
          </p:cNvPicPr>
          <p:nvPr/>
        </p:nvPicPr>
        <p:blipFill>
          <a:blip r:embed="rId5"/>
          <a:stretch>
            <a:fillRect/>
          </a:stretch>
        </p:blipFill>
        <p:spPr>
          <a:xfrm>
            <a:off x="6182431" y="1852460"/>
            <a:ext cx="2897848" cy="1681315"/>
          </a:xfrm>
          <a:prstGeom prst="rect">
            <a:avLst/>
          </a:prstGeom>
        </p:spPr>
      </p:pic>
      <p:sp>
        <p:nvSpPr>
          <p:cNvPr id="15" name="TextBox 14">
            <a:extLst>
              <a:ext uri="{FF2B5EF4-FFF2-40B4-BE49-F238E27FC236}">
                <a16:creationId xmlns:a16="http://schemas.microsoft.com/office/drawing/2014/main" id="{6E71843B-3E3A-DA01-3C96-D8A98EB8688A}"/>
              </a:ext>
            </a:extLst>
          </p:cNvPr>
          <p:cNvSpPr txBox="1"/>
          <p:nvPr/>
        </p:nvSpPr>
        <p:spPr>
          <a:xfrm>
            <a:off x="1327262" y="4099985"/>
            <a:ext cx="7365775" cy="369332"/>
          </a:xfrm>
          <a:prstGeom prst="rect">
            <a:avLst/>
          </a:prstGeom>
          <a:noFill/>
        </p:spPr>
        <p:txBody>
          <a:bodyPr wrap="square" rtlCol="0">
            <a:spAutoFit/>
          </a:bodyPr>
          <a:lstStyle/>
          <a:p>
            <a:pPr algn="ctr"/>
            <a:r>
              <a:rPr lang="en-US" altLang="ko-KR" sz="1800" b="1">
                <a:solidFill>
                  <a:schemeClr val="tx1"/>
                </a:solidFill>
                <a:latin typeface="+mn-lt"/>
                <a:ea typeface="NanumSquare Bold" panose="020B0600000101010101" pitchFamily="50" charset="-127"/>
                <a:cs typeface="Calibri" panose="020F0502020204030204" pitchFamily="34" charset="0"/>
              </a:rPr>
              <a:t>2D_3D </a:t>
            </a:r>
            <a:r>
              <a:rPr lang="en-US" altLang="ko-KR" sz="1800" b="1" err="1">
                <a:solidFill>
                  <a:schemeClr val="tx1"/>
                </a:solidFill>
                <a:latin typeface="+mn-lt"/>
                <a:ea typeface="NanumSquare Bold" panose="020B0600000101010101" pitchFamily="50" charset="-127"/>
                <a:cs typeface="Calibri" panose="020F0502020204030204" pitchFamily="34" charset="0"/>
              </a:rPr>
              <a:t>ReconstructionNet</a:t>
            </a:r>
            <a:r>
              <a:rPr lang="en-US" altLang="ko-KR" sz="1800" b="1">
                <a:solidFill>
                  <a:schemeClr val="tx1"/>
                </a:solidFill>
                <a:latin typeface="+mn-lt"/>
                <a:ea typeface="NanumSquare Bold" panose="020B0600000101010101" pitchFamily="50" charset="-127"/>
                <a:cs typeface="Calibri" panose="020F0502020204030204" pitchFamily="34" charset="0"/>
              </a:rPr>
              <a:t> accurately reconstructs the 3D shape</a:t>
            </a:r>
          </a:p>
        </p:txBody>
      </p:sp>
      <p:sp>
        <p:nvSpPr>
          <p:cNvPr id="16" name="Right Arrow 40">
            <a:extLst>
              <a:ext uri="{FF2B5EF4-FFF2-40B4-BE49-F238E27FC236}">
                <a16:creationId xmlns:a16="http://schemas.microsoft.com/office/drawing/2014/main" id="{329DB687-EE79-8826-A6F3-786ADFB9A494}"/>
              </a:ext>
            </a:extLst>
          </p:cNvPr>
          <p:cNvSpPr/>
          <p:nvPr/>
        </p:nvSpPr>
        <p:spPr>
          <a:xfrm rot="10800000" flipH="1">
            <a:off x="809131" y="4052745"/>
            <a:ext cx="518131" cy="463811"/>
          </a:xfrm>
          <a:prstGeom prst="rightArrow">
            <a:avLst>
              <a:gd name="adj1" fmla="val 50000"/>
              <a:gd name="adj2" fmla="val 56772"/>
            </a:avLst>
          </a:prstGeom>
          <a:solidFill>
            <a:srgbClr val="15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6027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0B275-50EB-76CA-DD47-CC25713A51F5}"/>
            </a:ext>
          </a:extLst>
        </p:cNvPr>
        <p:cNvGrpSpPr/>
        <p:nvPr/>
      </p:nvGrpSpPr>
      <p:grpSpPr>
        <a:xfrm>
          <a:off x="0" y="0"/>
          <a:ext cx="0" cy="0"/>
          <a:chOff x="0" y="0"/>
          <a:chExt cx="0" cy="0"/>
        </a:xfrm>
      </p:grpSpPr>
      <p:sp>
        <p:nvSpPr>
          <p:cNvPr id="2" name="Google Shape;287;gda61d19ee0_0_567">
            <a:extLst>
              <a:ext uri="{FF2B5EF4-FFF2-40B4-BE49-F238E27FC236}">
                <a16:creationId xmlns:a16="http://schemas.microsoft.com/office/drawing/2014/main" id="{7278B6BF-B95D-98ED-4036-8F167149E136}"/>
              </a:ext>
            </a:extLst>
          </p:cNvPr>
          <p:cNvSpPr txBox="1">
            <a:spLocks/>
          </p:cNvSpPr>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Calibri"/>
              <a:buNone/>
              <a:defRPr sz="4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chemeClr val="accent6"/>
              </a:buClr>
            </a:pPr>
            <a:r>
              <a:rPr lang="en-US" sz="2800"/>
              <a:t>XY projection on the whole ROI</a:t>
            </a:r>
          </a:p>
        </p:txBody>
      </p:sp>
      <p:sp>
        <p:nvSpPr>
          <p:cNvPr id="40" name="Pentagon 53">
            <a:extLst>
              <a:ext uri="{FF2B5EF4-FFF2-40B4-BE49-F238E27FC236}">
                <a16:creationId xmlns:a16="http://schemas.microsoft.com/office/drawing/2014/main" id="{122B11CA-B50B-31CE-8479-276806E3EFFC}"/>
              </a:ext>
            </a:extLst>
          </p:cNvPr>
          <p:cNvSpPr/>
          <p:nvPr/>
        </p:nvSpPr>
        <p:spPr>
          <a:xfrm>
            <a:off x="318615" y="1022611"/>
            <a:ext cx="2574834"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b="1">
                <a:solidFill>
                  <a:srgbClr val="202A3E"/>
                </a:solidFill>
                <a:latin typeface="Calibri" panose="020F0502020204030204" pitchFamily="34" charset="0"/>
                <a:cs typeface="Calibri" panose="020F0502020204030204" pitchFamily="34" charset="0"/>
              </a:rPr>
              <a:t>Truth</a:t>
            </a:r>
            <a:endParaRPr lang="en-US" sz="1500" b="1">
              <a:solidFill>
                <a:srgbClr val="202A3E"/>
              </a:solidFill>
              <a:latin typeface="Calibri" panose="020F0502020204030204" pitchFamily="34" charset="0"/>
              <a:cs typeface="Calibri" panose="020F0502020204030204" pitchFamily="34" charset="0"/>
            </a:endParaRPr>
          </a:p>
        </p:txBody>
      </p:sp>
      <p:sp>
        <p:nvSpPr>
          <p:cNvPr id="41" name="Pentagon 53">
            <a:extLst>
              <a:ext uri="{FF2B5EF4-FFF2-40B4-BE49-F238E27FC236}">
                <a16:creationId xmlns:a16="http://schemas.microsoft.com/office/drawing/2014/main" id="{4A4751D2-5D7D-C570-7165-C0372CBF5AA4}"/>
              </a:ext>
            </a:extLst>
          </p:cNvPr>
          <p:cNvSpPr/>
          <p:nvPr/>
        </p:nvSpPr>
        <p:spPr>
          <a:xfrm>
            <a:off x="3239241" y="1025815"/>
            <a:ext cx="2574834"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solidFill>
                  <a:srgbClr val="202A3E"/>
                </a:solidFill>
                <a:latin typeface="Calibri" panose="020F0502020204030204" pitchFamily="34" charset="0"/>
                <a:cs typeface="Calibri" panose="020F0502020204030204" pitchFamily="34" charset="0"/>
              </a:rPr>
              <a:t>3D </a:t>
            </a:r>
            <a:r>
              <a:rPr lang="en-US" sz="1500" b="1" err="1">
                <a:solidFill>
                  <a:srgbClr val="202A3E"/>
                </a:solidFill>
                <a:latin typeface="Calibri" panose="020F0502020204030204" pitchFamily="34" charset="0"/>
                <a:cs typeface="Calibri" panose="020F0502020204030204" pitchFamily="34" charset="0"/>
              </a:rPr>
              <a:t>AttentionNet</a:t>
            </a:r>
            <a:endParaRPr lang="en-US" sz="1500" b="1">
              <a:solidFill>
                <a:srgbClr val="202A3E"/>
              </a:solidFill>
              <a:latin typeface="Calibri" panose="020F0502020204030204" pitchFamily="34" charset="0"/>
              <a:cs typeface="Calibri" panose="020F0502020204030204" pitchFamily="34" charset="0"/>
            </a:endParaRPr>
          </a:p>
        </p:txBody>
      </p:sp>
      <p:sp>
        <p:nvSpPr>
          <p:cNvPr id="42" name="Pentagon 53">
            <a:extLst>
              <a:ext uri="{FF2B5EF4-FFF2-40B4-BE49-F238E27FC236}">
                <a16:creationId xmlns:a16="http://schemas.microsoft.com/office/drawing/2014/main" id="{502DE23C-3BBC-1A37-3772-5E30ACAEBD76}"/>
              </a:ext>
            </a:extLst>
          </p:cNvPr>
          <p:cNvSpPr/>
          <p:nvPr/>
        </p:nvSpPr>
        <p:spPr>
          <a:xfrm>
            <a:off x="6227880" y="1022611"/>
            <a:ext cx="2574834"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solidFill>
                  <a:srgbClr val="202A3E"/>
                </a:solidFill>
                <a:latin typeface="Calibri" panose="020F0502020204030204" pitchFamily="34" charset="0"/>
                <a:cs typeface="Calibri" panose="020F0502020204030204" pitchFamily="34" charset="0"/>
              </a:rPr>
              <a:t>2D_3D </a:t>
            </a:r>
            <a:r>
              <a:rPr lang="en-US" sz="1500" b="1" err="1">
                <a:solidFill>
                  <a:srgbClr val="202A3E"/>
                </a:solidFill>
                <a:latin typeface="Calibri" panose="020F0502020204030204" pitchFamily="34" charset="0"/>
                <a:cs typeface="Calibri" panose="020F0502020204030204" pitchFamily="34" charset="0"/>
              </a:rPr>
              <a:t>ReconstructionNet</a:t>
            </a:r>
            <a:endParaRPr lang="en-US" sz="1500" b="1">
              <a:solidFill>
                <a:srgbClr val="202A3E"/>
              </a:solidFill>
              <a:latin typeface="Calibri" panose="020F0502020204030204" pitchFamily="34" charset="0"/>
              <a:cs typeface="Calibri" panose="020F0502020204030204" pitchFamily="34" charset="0"/>
            </a:endParaRPr>
          </a:p>
        </p:txBody>
      </p:sp>
      <p:pic>
        <p:nvPicPr>
          <p:cNvPr id="4" name="Picture 3" descr="A grey background with white dots&#10;&#10;Description automatically generated">
            <a:extLst>
              <a:ext uri="{FF2B5EF4-FFF2-40B4-BE49-F238E27FC236}">
                <a16:creationId xmlns:a16="http://schemas.microsoft.com/office/drawing/2014/main" id="{2DF19315-5CC7-161F-9B3E-19B7ED493371}"/>
              </a:ext>
            </a:extLst>
          </p:cNvPr>
          <p:cNvPicPr>
            <a:picLocks noChangeAspect="1"/>
          </p:cNvPicPr>
          <p:nvPr/>
        </p:nvPicPr>
        <p:blipFill>
          <a:blip r:embed="rId3"/>
          <a:srcRect l="20596" r="20913"/>
          <a:stretch/>
        </p:blipFill>
        <p:spPr>
          <a:xfrm>
            <a:off x="310227" y="1638535"/>
            <a:ext cx="2591610" cy="2570728"/>
          </a:xfrm>
          <a:prstGeom prst="rect">
            <a:avLst/>
          </a:prstGeom>
        </p:spPr>
      </p:pic>
      <p:pic>
        <p:nvPicPr>
          <p:cNvPr id="6" name="Picture 5" descr="A grey background with many small colored dots&#10;&#10;Description automatically generated">
            <a:extLst>
              <a:ext uri="{FF2B5EF4-FFF2-40B4-BE49-F238E27FC236}">
                <a16:creationId xmlns:a16="http://schemas.microsoft.com/office/drawing/2014/main" id="{2D50088A-E749-970D-74A8-59F3E0E8F2E8}"/>
              </a:ext>
            </a:extLst>
          </p:cNvPr>
          <p:cNvPicPr>
            <a:picLocks noChangeAspect="1"/>
          </p:cNvPicPr>
          <p:nvPr/>
        </p:nvPicPr>
        <p:blipFill>
          <a:blip r:embed="rId4"/>
          <a:srcRect l="19850" r="20051"/>
          <a:stretch/>
        </p:blipFill>
        <p:spPr>
          <a:xfrm>
            <a:off x="3233430" y="1638535"/>
            <a:ext cx="2662856" cy="2570728"/>
          </a:xfrm>
          <a:prstGeom prst="rect">
            <a:avLst/>
          </a:prstGeom>
        </p:spPr>
      </p:pic>
      <p:pic>
        <p:nvPicPr>
          <p:cNvPr id="8" name="Picture 7" descr="A screen shot of a grey background&#10;&#10;Description automatically generated">
            <a:extLst>
              <a:ext uri="{FF2B5EF4-FFF2-40B4-BE49-F238E27FC236}">
                <a16:creationId xmlns:a16="http://schemas.microsoft.com/office/drawing/2014/main" id="{7256785B-685E-B34D-D28B-24585C487E45}"/>
              </a:ext>
            </a:extLst>
          </p:cNvPr>
          <p:cNvPicPr>
            <a:picLocks noChangeAspect="1"/>
          </p:cNvPicPr>
          <p:nvPr/>
        </p:nvPicPr>
        <p:blipFill>
          <a:blip r:embed="rId5"/>
          <a:srcRect l="31501" t="3478" r="17695" b="3185"/>
          <a:stretch/>
        </p:blipFill>
        <p:spPr>
          <a:xfrm>
            <a:off x="6227880" y="1638535"/>
            <a:ext cx="2662856" cy="2570884"/>
          </a:xfrm>
          <a:prstGeom prst="rect">
            <a:avLst/>
          </a:prstGeom>
        </p:spPr>
      </p:pic>
      <p:sp>
        <p:nvSpPr>
          <p:cNvPr id="11" name="TextBox 10">
            <a:extLst>
              <a:ext uri="{FF2B5EF4-FFF2-40B4-BE49-F238E27FC236}">
                <a16:creationId xmlns:a16="http://schemas.microsoft.com/office/drawing/2014/main" id="{D7BC219E-9094-2E37-7AE4-04F2CAA5DFB4}"/>
              </a:ext>
            </a:extLst>
          </p:cNvPr>
          <p:cNvSpPr txBox="1"/>
          <p:nvPr/>
        </p:nvSpPr>
        <p:spPr>
          <a:xfrm>
            <a:off x="1327262" y="4509560"/>
            <a:ext cx="7365775" cy="369332"/>
          </a:xfrm>
          <a:prstGeom prst="rect">
            <a:avLst/>
          </a:prstGeom>
          <a:noFill/>
        </p:spPr>
        <p:txBody>
          <a:bodyPr wrap="square" rtlCol="0">
            <a:spAutoFit/>
          </a:bodyPr>
          <a:lstStyle/>
          <a:p>
            <a:pPr algn="ctr"/>
            <a:r>
              <a:rPr lang="en-US" altLang="ko-KR" sz="1800" b="1">
                <a:solidFill>
                  <a:schemeClr val="tx1"/>
                </a:solidFill>
                <a:latin typeface="+mn-lt"/>
                <a:ea typeface="NanumSquare Bold" panose="020B0600000101010101" pitchFamily="50" charset="-127"/>
                <a:cs typeface="Calibri" panose="020F0502020204030204" pitchFamily="34" charset="0"/>
              </a:rPr>
              <a:t>2D_3D </a:t>
            </a:r>
            <a:r>
              <a:rPr lang="en-US" altLang="ko-KR" sz="1800" b="1" err="1">
                <a:solidFill>
                  <a:schemeClr val="tx1"/>
                </a:solidFill>
                <a:latin typeface="+mn-lt"/>
                <a:ea typeface="NanumSquare Bold" panose="020B0600000101010101" pitchFamily="50" charset="-127"/>
                <a:cs typeface="Calibri" panose="020F0502020204030204" pitchFamily="34" charset="0"/>
              </a:rPr>
              <a:t>ReconstructionNet</a:t>
            </a:r>
            <a:r>
              <a:rPr lang="en-US" altLang="ko-KR" sz="1800" b="1">
                <a:solidFill>
                  <a:schemeClr val="tx1"/>
                </a:solidFill>
                <a:latin typeface="+mn-lt"/>
                <a:ea typeface="NanumSquare Bold" panose="020B0600000101010101" pitchFamily="50" charset="-127"/>
                <a:cs typeface="Calibri" panose="020F0502020204030204" pitchFamily="34" charset="0"/>
              </a:rPr>
              <a:t> accurately capture XY positions</a:t>
            </a:r>
          </a:p>
        </p:txBody>
      </p:sp>
      <p:sp>
        <p:nvSpPr>
          <p:cNvPr id="13" name="Right Arrow 40">
            <a:extLst>
              <a:ext uri="{FF2B5EF4-FFF2-40B4-BE49-F238E27FC236}">
                <a16:creationId xmlns:a16="http://schemas.microsoft.com/office/drawing/2014/main" id="{B5AE0B18-30BE-6F06-9228-2BCB2990266E}"/>
              </a:ext>
            </a:extLst>
          </p:cNvPr>
          <p:cNvSpPr/>
          <p:nvPr/>
        </p:nvSpPr>
        <p:spPr>
          <a:xfrm rot="10800000" flipH="1">
            <a:off x="1193913" y="4462320"/>
            <a:ext cx="518131" cy="463811"/>
          </a:xfrm>
          <a:prstGeom prst="rightArrow">
            <a:avLst>
              <a:gd name="adj1" fmla="val 50000"/>
              <a:gd name="adj2" fmla="val 56772"/>
            </a:avLst>
          </a:prstGeom>
          <a:solidFill>
            <a:srgbClr val="15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Arrow Connector 2">
            <a:extLst>
              <a:ext uri="{FF2B5EF4-FFF2-40B4-BE49-F238E27FC236}">
                <a16:creationId xmlns:a16="http://schemas.microsoft.com/office/drawing/2014/main" id="{15EDE1F3-118B-E580-5F68-40BBAD1B22E4}"/>
              </a:ext>
            </a:extLst>
          </p:cNvPr>
          <p:cNvCxnSpPr>
            <a:cxnSpLocks/>
          </p:cNvCxnSpPr>
          <p:nvPr/>
        </p:nvCxnSpPr>
        <p:spPr>
          <a:xfrm>
            <a:off x="192624" y="1570143"/>
            <a:ext cx="470517"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a16="http://schemas.microsoft.com/office/drawing/2014/main" id="{63317821-E713-90D0-7B07-F54308E354D3}"/>
              </a:ext>
            </a:extLst>
          </p:cNvPr>
          <p:cNvCxnSpPr>
            <a:cxnSpLocks/>
          </p:cNvCxnSpPr>
          <p:nvPr/>
        </p:nvCxnSpPr>
        <p:spPr>
          <a:xfrm>
            <a:off x="192624" y="1570143"/>
            <a:ext cx="0" cy="39801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7" name="Pentagon 53">
            <a:extLst>
              <a:ext uri="{FF2B5EF4-FFF2-40B4-BE49-F238E27FC236}">
                <a16:creationId xmlns:a16="http://schemas.microsoft.com/office/drawing/2014/main" id="{403DE7D3-83DF-2F9E-5EE5-E64780D9DCD3}"/>
              </a:ext>
            </a:extLst>
          </p:cNvPr>
          <p:cNvSpPr/>
          <p:nvPr/>
        </p:nvSpPr>
        <p:spPr>
          <a:xfrm>
            <a:off x="474158" y="1338238"/>
            <a:ext cx="592403"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202A3E"/>
                </a:solidFill>
                <a:latin typeface="Calibri" panose="020F0502020204030204" pitchFamily="34" charset="0"/>
                <a:cs typeface="Calibri" panose="020F0502020204030204" pitchFamily="34" charset="0"/>
              </a:rPr>
              <a:t>X</a:t>
            </a:r>
          </a:p>
        </p:txBody>
      </p:sp>
      <p:sp>
        <p:nvSpPr>
          <p:cNvPr id="9" name="Pentagon 53">
            <a:extLst>
              <a:ext uri="{FF2B5EF4-FFF2-40B4-BE49-F238E27FC236}">
                <a16:creationId xmlns:a16="http://schemas.microsoft.com/office/drawing/2014/main" id="{2352E0F7-1318-DEDE-2743-DE8B7A73B79D}"/>
              </a:ext>
            </a:extLst>
          </p:cNvPr>
          <p:cNvSpPr/>
          <p:nvPr/>
        </p:nvSpPr>
        <p:spPr>
          <a:xfrm>
            <a:off x="-103578" y="1883645"/>
            <a:ext cx="592403"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rgbClr val="202A3E"/>
                </a:solidFill>
                <a:latin typeface="Calibri" panose="020F0502020204030204" pitchFamily="34" charset="0"/>
                <a:cs typeface="Calibri" panose="020F0502020204030204" pitchFamily="34" charset="0"/>
              </a:rPr>
              <a:t>Y</a:t>
            </a:r>
            <a:endParaRPr lang="en-US" sz="1200" b="1">
              <a:solidFill>
                <a:srgbClr val="202A3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9883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62B42-51C0-C0AD-47CC-97843ED34CCA}"/>
            </a:ext>
          </a:extLst>
        </p:cNvPr>
        <p:cNvGrpSpPr/>
        <p:nvPr/>
      </p:nvGrpSpPr>
      <p:grpSpPr>
        <a:xfrm>
          <a:off x="0" y="0"/>
          <a:ext cx="0" cy="0"/>
          <a:chOff x="0" y="0"/>
          <a:chExt cx="0" cy="0"/>
        </a:xfrm>
      </p:grpSpPr>
      <p:sp>
        <p:nvSpPr>
          <p:cNvPr id="2" name="Google Shape;287;gda61d19ee0_0_567">
            <a:extLst>
              <a:ext uri="{FF2B5EF4-FFF2-40B4-BE49-F238E27FC236}">
                <a16:creationId xmlns:a16="http://schemas.microsoft.com/office/drawing/2014/main" id="{6570D63E-9303-C231-B3E3-B398A59AC8BA}"/>
              </a:ext>
            </a:extLst>
          </p:cNvPr>
          <p:cNvSpPr txBox="1">
            <a:spLocks/>
          </p:cNvSpPr>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Calibri"/>
              <a:buNone/>
              <a:defRPr sz="4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chemeClr val="accent6"/>
              </a:buClr>
            </a:pPr>
            <a:r>
              <a:rPr lang="en-US" sz="2800"/>
              <a:t>YZ projection on the whole ROI</a:t>
            </a:r>
          </a:p>
        </p:txBody>
      </p:sp>
      <p:sp>
        <p:nvSpPr>
          <p:cNvPr id="40" name="Pentagon 53">
            <a:extLst>
              <a:ext uri="{FF2B5EF4-FFF2-40B4-BE49-F238E27FC236}">
                <a16:creationId xmlns:a16="http://schemas.microsoft.com/office/drawing/2014/main" id="{1A99F31A-C7E9-C6E2-4A1E-7E0A39A213F4}"/>
              </a:ext>
            </a:extLst>
          </p:cNvPr>
          <p:cNvSpPr/>
          <p:nvPr/>
        </p:nvSpPr>
        <p:spPr>
          <a:xfrm>
            <a:off x="350913" y="679711"/>
            <a:ext cx="2574834"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b="1">
                <a:solidFill>
                  <a:srgbClr val="202A3E"/>
                </a:solidFill>
                <a:latin typeface="Calibri" panose="020F0502020204030204" pitchFamily="34" charset="0"/>
                <a:cs typeface="Calibri" panose="020F0502020204030204" pitchFamily="34" charset="0"/>
              </a:rPr>
              <a:t>Truth</a:t>
            </a:r>
            <a:endParaRPr lang="en-US" sz="1500" b="1">
              <a:solidFill>
                <a:srgbClr val="202A3E"/>
              </a:solidFill>
              <a:latin typeface="Calibri" panose="020F0502020204030204" pitchFamily="34" charset="0"/>
              <a:cs typeface="Calibri" panose="020F0502020204030204" pitchFamily="34" charset="0"/>
            </a:endParaRPr>
          </a:p>
        </p:txBody>
      </p:sp>
      <p:sp>
        <p:nvSpPr>
          <p:cNvPr id="41" name="Pentagon 53">
            <a:extLst>
              <a:ext uri="{FF2B5EF4-FFF2-40B4-BE49-F238E27FC236}">
                <a16:creationId xmlns:a16="http://schemas.microsoft.com/office/drawing/2014/main" id="{27969587-A931-E5AB-48B4-3759AA8A7EAF}"/>
              </a:ext>
            </a:extLst>
          </p:cNvPr>
          <p:cNvSpPr/>
          <p:nvPr/>
        </p:nvSpPr>
        <p:spPr>
          <a:xfrm>
            <a:off x="3124941" y="682915"/>
            <a:ext cx="2574834"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solidFill>
                  <a:srgbClr val="202A3E"/>
                </a:solidFill>
                <a:latin typeface="Calibri" panose="020F0502020204030204" pitchFamily="34" charset="0"/>
                <a:cs typeface="Calibri" panose="020F0502020204030204" pitchFamily="34" charset="0"/>
              </a:rPr>
              <a:t>3D </a:t>
            </a:r>
            <a:r>
              <a:rPr lang="en-US" sz="1500" b="1" err="1">
                <a:solidFill>
                  <a:srgbClr val="202A3E"/>
                </a:solidFill>
                <a:latin typeface="Calibri" panose="020F0502020204030204" pitchFamily="34" charset="0"/>
                <a:cs typeface="Calibri" panose="020F0502020204030204" pitchFamily="34" charset="0"/>
              </a:rPr>
              <a:t>AttentionNet</a:t>
            </a:r>
            <a:endParaRPr lang="en-US" sz="1500" b="1">
              <a:solidFill>
                <a:srgbClr val="202A3E"/>
              </a:solidFill>
              <a:latin typeface="Calibri" panose="020F0502020204030204" pitchFamily="34" charset="0"/>
              <a:cs typeface="Calibri" panose="020F0502020204030204" pitchFamily="34" charset="0"/>
            </a:endParaRPr>
          </a:p>
        </p:txBody>
      </p:sp>
      <p:sp>
        <p:nvSpPr>
          <p:cNvPr id="42" name="Pentagon 53">
            <a:extLst>
              <a:ext uri="{FF2B5EF4-FFF2-40B4-BE49-F238E27FC236}">
                <a16:creationId xmlns:a16="http://schemas.microsoft.com/office/drawing/2014/main" id="{2285DF54-4F9C-0E5D-BCD3-DB96442472CB}"/>
              </a:ext>
            </a:extLst>
          </p:cNvPr>
          <p:cNvSpPr/>
          <p:nvPr/>
        </p:nvSpPr>
        <p:spPr>
          <a:xfrm>
            <a:off x="6113580" y="679711"/>
            <a:ext cx="2574834"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solidFill>
                  <a:srgbClr val="202A3E"/>
                </a:solidFill>
                <a:latin typeface="Calibri" panose="020F0502020204030204" pitchFamily="34" charset="0"/>
                <a:cs typeface="Calibri" panose="020F0502020204030204" pitchFamily="34" charset="0"/>
              </a:rPr>
              <a:t>2D_3D </a:t>
            </a:r>
            <a:r>
              <a:rPr lang="en-US" sz="1500" b="1" err="1">
                <a:solidFill>
                  <a:srgbClr val="202A3E"/>
                </a:solidFill>
                <a:latin typeface="Calibri" panose="020F0502020204030204" pitchFamily="34" charset="0"/>
                <a:cs typeface="Calibri" panose="020F0502020204030204" pitchFamily="34" charset="0"/>
              </a:rPr>
              <a:t>ReconstructionNet</a:t>
            </a:r>
            <a:endParaRPr lang="en-US" sz="1500" b="1">
              <a:solidFill>
                <a:srgbClr val="202A3E"/>
              </a:solidFill>
              <a:latin typeface="Calibri" panose="020F0502020204030204" pitchFamily="34" charset="0"/>
              <a:cs typeface="Calibri" panose="020F0502020204030204" pitchFamily="34" charset="0"/>
            </a:endParaRPr>
          </a:p>
        </p:txBody>
      </p:sp>
      <p:pic>
        <p:nvPicPr>
          <p:cNvPr id="5" name="Picture 4" descr="A white and pink rectangular object with black background&#10;&#10;Description automatically generated">
            <a:extLst>
              <a:ext uri="{FF2B5EF4-FFF2-40B4-BE49-F238E27FC236}">
                <a16:creationId xmlns:a16="http://schemas.microsoft.com/office/drawing/2014/main" id="{2B63D21B-B5AD-0781-EAD8-0972DA236070}"/>
              </a:ext>
            </a:extLst>
          </p:cNvPr>
          <p:cNvPicPr>
            <a:picLocks noChangeAspect="1"/>
          </p:cNvPicPr>
          <p:nvPr/>
        </p:nvPicPr>
        <p:blipFill>
          <a:blip r:embed="rId3"/>
          <a:srcRect l="44888" r="43280"/>
          <a:stretch/>
        </p:blipFill>
        <p:spPr>
          <a:xfrm>
            <a:off x="1279071" y="1143522"/>
            <a:ext cx="677094" cy="3320268"/>
          </a:xfrm>
          <a:prstGeom prst="rect">
            <a:avLst/>
          </a:prstGeom>
        </p:spPr>
      </p:pic>
      <p:pic>
        <p:nvPicPr>
          <p:cNvPr id="9" name="Picture 8" descr="A grey rectangular object with multicolored dots&#10;&#10;Description automatically generated">
            <a:extLst>
              <a:ext uri="{FF2B5EF4-FFF2-40B4-BE49-F238E27FC236}">
                <a16:creationId xmlns:a16="http://schemas.microsoft.com/office/drawing/2014/main" id="{918875E9-03D6-076A-F194-19700C835DB1}"/>
              </a:ext>
            </a:extLst>
          </p:cNvPr>
          <p:cNvPicPr>
            <a:picLocks noChangeAspect="1"/>
          </p:cNvPicPr>
          <p:nvPr/>
        </p:nvPicPr>
        <p:blipFill>
          <a:blip r:embed="rId4"/>
          <a:srcRect l="45239" r="44620"/>
          <a:stretch/>
        </p:blipFill>
        <p:spPr>
          <a:xfrm>
            <a:off x="4210957" y="1143522"/>
            <a:ext cx="580365" cy="3320268"/>
          </a:xfrm>
          <a:prstGeom prst="rect">
            <a:avLst/>
          </a:prstGeom>
        </p:spPr>
      </p:pic>
      <p:pic>
        <p:nvPicPr>
          <p:cNvPr id="11" name="Picture 10" descr="A line of colorful dots&#10;&#10;Description automatically generated">
            <a:extLst>
              <a:ext uri="{FF2B5EF4-FFF2-40B4-BE49-F238E27FC236}">
                <a16:creationId xmlns:a16="http://schemas.microsoft.com/office/drawing/2014/main" id="{03F5D8B7-CB40-78B9-5A32-AD1811FAD7A9}"/>
              </a:ext>
            </a:extLst>
          </p:cNvPr>
          <p:cNvPicPr>
            <a:picLocks noChangeAspect="1"/>
          </p:cNvPicPr>
          <p:nvPr/>
        </p:nvPicPr>
        <p:blipFill>
          <a:blip r:embed="rId5"/>
          <a:srcRect l="44429" r="45429"/>
          <a:stretch/>
        </p:blipFill>
        <p:spPr>
          <a:xfrm>
            <a:off x="7186386" y="1143522"/>
            <a:ext cx="580365" cy="3320268"/>
          </a:xfrm>
          <a:prstGeom prst="rect">
            <a:avLst/>
          </a:prstGeom>
        </p:spPr>
      </p:pic>
      <p:sp>
        <p:nvSpPr>
          <p:cNvPr id="12" name="TextBox 11">
            <a:extLst>
              <a:ext uri="{FF2B5EF4-FFF2-40B4-BE49-F238E27FC236}">
                <a16:creationId xmlns:a16="http://schemas.microsoft.com/office/drawing/2014/main" id="{C9302953-1FDE-3A8B-6BC5-5A1AA322D469}"/>
              </a:ext>
            </a:extLst>
          </p:cNvPr>
          <p:cNvSpPr txBox="1"/>
          <p:nvPr/>
        </p:nvSpPr>
        <p:spPr>
          <a:xfrm>
            <a:off x="1108434" y="4600598"/>
            <a:ext cx="7365775" cy="369332"/>
          </a:xfrm>
          <a:prstGeom prst="rect">
            <a:avLst/>
          </a:prstGeom>
          <a:noFill/>
        </p:spPr>
        <p:txBody>
          <a:bodyPr wrap="square" rtlCol="0">
            <a:spAutoFit/>
          </a:bodyPr>
          <a:lstStyle/>
          <a:p>
            <a:pPr algn="ctr"/>
            <a:r>
              <a:rPr lang="en-US" altLang="ko-KR" sz="1800" b="1">
                <a:solidFill>
                  <a:schemeClr val="tx1"/>
                </a:solidFill>
                <a:latin typeface="+mn-lt"/>
                <a:ea typeface="NanumSquare Bold" panose="020B0600000101010101" pitchFamily="50" charset="-127"/>
                <a:cs typeface="Calibri" panose="020F0502020204030204" pitchFamily="34" charset="0"/>
              </a:rPr>
              <a:t>2D_3D </a:t>
            </a:r>
            <a:r>
              <a:rPr lang="en-US" altLang="ko-KR" sz="1800" b="1" err="1">
                <a:solidFill>
                  <a:schemeClr val="tx1"/>
                </a:solidFill>
                <a:latin typeface="+mn-lt"/>
                <a:ea typeface="NanumSquare Bold" panose="020B0600000101010101" pitchFamily="50" charset="-127"/>
                <a:cs typeface="Calibri" panose="020F0502020204030204" pitchFamily="34" charset="0"/>
              </a:rPr>
              <a:t>ReconstructionNet</a:t>
            </a:r>
            <a:r>
              <a:rPr lang="en-US" altLang="ko-KR" sz="1800" b="1">
                <a:solidFill>
                  <a:schemeClr val="tx1"/>
                </a:solidFill>
                <a:latin typeface="+mn-lt"/>
                <a:ea typeface="NanumSquare Bold" panose="020B0600000101010101" pitchFamily="50" charset="-127"/>
                <a:cs typeface="Calibri" panose="020F0502020204030204" pitchFamily="34" charset="0"/>
              </a:rPr>
              <a:t> fails to capture Z positions</a:t>
            </a:r>
          </a:p>
        </p:txBody>
      </p:sp>
      <p:sp>
        <p:nvSpPr>
          <p:cNvPr id="14" name="Right Arrow 40">
            <a:extLst>
              <a:ext uri="{FF2B5EF4-FFF2-40B4-BE49-F238E27FC236}">
                <a16:creationId xmlns:a16="http://schemas.microsoft.com/office/drawing/2014/main" id="{5D2908D8-EDDC-7C22-1300-EBEBB1289371}"/>
              </a:ext>
            </a:extLst>
          </p:cNvPr>
          <p:cNvSpPr/>
          <p:nvPr/>
        </p:nvSpPr>
        <p:spPr>
          <a:xfrm rot="10800000" flipH="1">
            <a:off x="1234980" y="4553359"/>
            <a:ext cx="518131" cy="463811"/>
          </a:xfrm>
          <a:prstGeom prst="rightArrow">
            <a:avLst>
              <a:gd name="adj1" fmla="val 50000"/>
              <a:gd name="adj2" fmla="val 56772"/>
            </a:avLst>
          </a:prstGeom>
          <a:solidFill>
            <a:srgbClr val="15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20BBFBDD-D5FE-8B17-3BA3-8DF034C2D635}"/>
              </a:ext>
            </a:extLst>
          </p:cNvPr>
          <p:cNvCxnSpPr>
            <a:cxnSpLocks/>
          </p:cNvCxnSpPr>
          <p:nvPr/>
        </p:nvCxnSpPr>
        <p:spPr>
          <a:xfrm>
            <a:off x="230819" y="1225118"/>
            <a:ext cx="470517"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09B6D097-3A36-FA8A-69D3-4D57645F3249}"/>
              </a:ext>
            </a:extLst>
          </p:cNvPr>
          <p:cNvCxnSpPr>
            <a:cxnSpLocks/>
          </p:cNvCxnSpPr>
          <p:nvPr/>
        </p:nvCxnSpPr>
        <p:spPr>
          <a:xfrm>
            <a:off x="230819" y="1225118"/>
            <a:ext cx="0" cy="398016"/>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 name="Pentagon 53">
            <a:extLst>
              <a:ext uri="{FF2B5EF4-FFF2-40B4-BE49-F238E27FC236}">
                <a16:creationId xmlns:a16="http://schemas.microsoft.com/office/drawing/2014/main" id="{D840E4C8-CEAD-7DBE-692D-AB65014DC01F}"/>
              </a:ext>
            </a:extLst>
          </p:cNvPr>
          <p:cNvSpPr/>
          <p:nvPr/>
        </p:nvSpPr>
        <p:spPr>
          <a:xfrm>
            <a:off x="512353" y="993213"/>
            <a:ext cx="592403"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rgbClr val="202A3E"/>
                </a:solidFill>
                <a:latin typeface="Calibri" panose="020F0502020204030204" pitchFamily="34" charset="0"/>
                <a:cs typeface="Calibri" panose="020F0502020204030204" pitchFamily="34" charset="0"/>
              </a:rPr>
              <a:t>Z</a:t>
            </a:r>
            <a:endParaRPr lang="en-US" sz="1200" b="1">
              <a:solidFill>
                <a:srgbClr val="202A3E"/>
              </a:solidFill>
              <a:latin typeface="Calibri" panose="020F0502020204030204" pitchFamily="34" charset="0"/>
              <a:cs typeface="Calibri" panose="020F0502020204030204" pitchFamily="34" charset="0"/>
            </a:endParaRPr>
          </a:p>
        </p:txBody>
      </p:sp>
      <p:sp>
        <p:nvSpPr>
          <p:cNvPr id="13" name="Pentagon 53">
            <a:extLst>
              <a:ext uri="{FF2B5EF4-FFF2-40B4-BE49-F238E27FC236}">
                <a16:creationId xmlns:a16="http://schemas.microsoft.com/office/drawing/2014/main" id="{8AA465E4-B318-7DC0-49B9-9293E1F45F73}"/>
              </a:ext>
            </a:extLst>
          </p:cNvPr>
          <p:cNvSpPr/>
          <p:nvPr/>
        </p:nvSpPr>
        <p:spPr>
          <a:xfrm>
            <a:off x="-65383" y="1538620"/>
            <a:ext cx="592403"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rgbClr val="202A3E"/>
                </a:solidFill>
                <a:latin typeface="Calibri" panose="020F0502020204030204" pitchFamily="34" charset="0"/>
                <a:cs typeface="Calibri" panose="020F0502020204030204" pitchFamily="34" charset="0"/>
              </a:rPr>
              <a:t>Y</a:t>
            </a:r>
            <a:endParaRPr lang="en-US" sz="1200" b="1">
              <a:solidFill>
                <a:srgbClr val="202A3E"/>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21549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7;gda61d19ee0_0_567">
            <a:extLst>
              <a:ext uri="{FF2B5EF4-FFF2-40B4-BE49-F238E27FC236}">
                <a16:creationId xmlns:a16="http://schemas.microsoft.com/office/drawing/2014/main" id="{CB1A96AD-3391-D620-988C-2B4216C4DB4E}"/>
              </a:ext>
            </a:extLst>
          </p:cNvPr>
          <p:cNvSpPr txBox="1">
            <a:spLocks/>
          </p:cNvSpPr>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Calibri"/>
              <a:buNone/>
              <a:defRPr sz="4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chemeClr val="accent6"/>
              </a:buClr>
            </a:pPr>
            <a:r>
              <a:rPr lang="en-US" sz="2800"/>
              <a:t>Model comparison for 3D trajectory reconstruction</a:t>
            </a:r>
          </a:p>
        </p:txBody>
      </p:sp>
      <p:pic>
        <p:nvPicPr>
          <p:cNvPr id="11" name="Picture 10">
            <a:extLst>
              <a:ext uri="{FF2B5EF4-FFF2-40B4-BE49-F238E27FC236}">
                <a16:creationId xmlns:a16="http://schemas.microsoft.com/office/drawing/2014/main" id="{A54E2B61-9DC2-3357-FF72-6B766BA80E1E}"/>
              </a:ext>
            </a:extLst>
          </p:cNvPr>
          <p:cNvPicPr>
            <a:picLocks noChangeAspect="1"/>
          </p:cNvPicPr>
          <p:nvPr/>
        </p:nvPicPr>
        <p:blipFill>
          <a:blip r:embed="rId3"/>
          <a:stretch>
            <a:fillRect/>
          </a:stretch>
        </p:blipFill>
        <p:spPr>
          <a:xfrm>
            <a:off x="428624" y="761064"/>
            <a:ext cx="7918723" cy="4039536"/>
          </a:xfrm>
          <a:prstGeom prst="rect">
            <a:avLst/>
          </a:prstGeom>
        </p:spPr>
      </p:pic>
      <p:sp>
        <p:nvSpPr>
          <p:cNvPr id="12" name="Pentagon 53">
            <a:extLst>
              <a:ext uri="{FF2B5EF4-FFF2-40B4-BE49-F238E27FC236}">
                <a16:creationId xmlns:a16="http://schemas.microsoft.com/office/drawing/2014/main" id="{CAB55D7F-A665-606C-366C-BD81DF0EBE9A}"/>
              </a:ext>
            </a:extLst>
          </p:cNvPr>
          <p:cNvSpPr/>
          <p:nvPr/>
        </p:nvSpPr>
        <p:spPr>
          <a:xfrm>
            <a:off x="1757351" y="699465"/>
            <a:ext cx="928700"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rgbClr val="202A3E"/>
                </a:solidFill>
                <a:latin typeface="+mj-lt"/>
                <a:cs typeface="Calibri" panose="020F0502020204030204" pitchFamily="34" charset="0"/>
              </a:rPr>
              <a:t>+ LSTM</a:t>
            </a:r>
            <a:endParaRPr lang="en-US" sz="1200" b="1">
              <a:solidFill>
                <a:srgbClr val="202A3E"/>
              </a:solidFill>
              <a:latin typeface="+mj-lt"/>
              <a:cs typeface="Calibri" panose="020F0502020204030204" pitchFamily="34" charset="0"/>
            </a:endParaRPr>
          </a:p>
        </p:txBody>
      </p:sp>
    </p:spTree>
    <p:extLst>
      <p:ext uri="{BB962C8B-B14F-4D97-AF65-F5344CB8AC3E}">
        <p14:creationId xmlns:p14="http://schemas.microsoft.com/office/powerpoint/2010/main" val="32172157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da61d19ee0_0_567"/>
          <p:cNvSpPr txBox="1">
            <a:spLocks noGrp="1"/>
          </p:cNvSpPr>
          <p:nvPr>
            <p:ph type="title"/>
          </p:nvPr>
        </p:nvSpPr>
        <p:spPr>
          <a:xfrm>
            <a:off x="13841" y="28575"/>
            <a:ext cx="9130159" cy="56409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accent6"/>
              </a:buClr>
              <a:buSzPts val="2400"/>
              <a:buFont typeface="Calibri"/>
              <a:buNone/>
            </a:pPr>
            <a:r>
              <a:rPr lang="en-US" sz="2800"/>
              <a:t>Behavior space show distinction between prediction and truth</a:t>
            </a:r>
            <a:endParaRPr sz="2800"/>
          </a:p>
        </p:txBody>
      </p:sp>
      <p:pic>
        <p:nvPicPr>
          <p:cNvPr id="6" name="Picture 5" descr="A diagram of a diagram&#10;&#10;Description automatically generated with medium confidence">
            <a:extLst>
              <a:ext uri="{FF2B5EF4-FFF2-40B4-BE49-F238E27FC236}">
                <a16:creationId xmlns:a16="http://schemas.microsoft.com/office/drawing/2014/main" id="{C41F9690-B5EB-FB21-4303-30C6084FF250}"/>
              </a:ext>
            </a:extLst>
          </p:cNvPr>
          <p:cNvPicPr>
            <a:picLocks noChangeAspect="1"/>
          </p:cNvPicPr>
          <p:nvPr/>
        </p:nvPicPr>
        <p:blipFill rotWithShape="1">
          <a:blip r:embed="rId3"/>
          <a:srcRect t="10145"/>
          <a:stretch/>
        </p:blipFill>
        <p:spPr>
          <a:xfrm>
            <a:off x="1205593" y="1547115"/>
            <a:ext cx="3366407" cy="3024885"/>
          </a:xfrm>
          <a:prstGeom prst="rect">
            <a:avLst/>
          </a:prstGeom>
        </p:spPr>
      </p:pic>
      <p:pic>
        <p:nvPicPr>
          <p:cNvPr id="23" name="Picture 22" descr="A diagram of a map&#10;&#10;Description automatically generated">
            <a:extLst>
              <a:ext uri="{FF2B5EF4-FFF2-40B4-BE49-F238E27FC236}">
                <a16:creationId xmlns:a16="http://schemas.microsoft.com/office/drawing/2014/main" id="{E9B83E7E-0186-662D-C342-0215977591BA}"/>
              </a:ext>
            </a:extLst>
          </p:cNvPr>
          <p:cNvPicPr>
            <a:picLocks noChangeAspect="1"/>
          </p:cNvPicPr>
          <p:nvPr/>
        </p:nvPicPr>
        <p:blipFill rotWithShape="1">
          <a:blip r:embed="rId4"/>
          <a:srcRect t="10145"/>
          <a:stretch/>
        </p:blipFill>
        <p:spPr>
          <a:xfrm>
            <a:off x="4501244" y="1547114"/>
            <a:ext cx="3366407" cy="3024886"/>
          </a:xfrm>
          <a:prstGeom prst="rect">
            <a:avLst/>
          </a:prstGeom>
        </p:spPr>
      </p:pic>
      <p:sp>
        <p:nvSpPr>
          <p:cNvPr id="24" name="Pentagon 53">
            <a:extLst>
              <a:ext uri="{FF2B5EF4-FFF2-40B4-BE49-F238E27FC236}">
                <a16:creationId xmlns:a16="http://schemas.microsoft.com/office/drawing/2014/main" id="{BA7CFD81-6B02-A677-8FBE-B53551DE9273}"/>
              </a:ext>
            </a:extLst>
          </p:cNvPr>
          <p:cNvSpPr/>
          <p:nvPr/>
        </p:nvSpPr>
        <p:spPr>
          <a:xfrm>
            <a:off x="7131670" y="1516106"/>
            <a:ext cx="1613474" cy="18687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a:solidFill>
                  <a:srgbClr val="202A3E"/>
                </a:solidFill>
                <a:cs typeface="Calibri" panose="020F0502020204030204" pitchFamily="34" charset="0"/>
              </a:rPr>
              <a:t>Predicted behavior</a:t>
            </a:r>
          </a:p>
        </p:txBody>
      </p:sp>
      <p:sp>
        <p:nvSpPr>
          <p:cNvPr id="26" name="Pentagon 53">
            <a:extLst>
              <a:ext uri="{FF2B5EF4-FFF2-40B4-BE49-F238E27FC236}">
                <a16:creationId xmlns:a16="http://schemas.microsoft.com/office/drawing/2014/main" id="{792AF170-56D9-0EF5-6325-548A5CE7ACDF}"/>
              </a:ext>
            </a:extLst>
          </p:cNvPr>
          <p:cNvSpPr/>
          <p:nvPr/>
        </p:nvSpPr>
        <p:spPr>
          <a:xfrm>
            <a:off x="6806625" y="1827796"/>
            <a:ext cx="313193" cy="62011"/>
          </a:xfrm>
          <a:prstGeom prst="homePlate">
            <a:avLst>
              <a:gd name="adj" fmla="val 0"/>
            </a:avLst>
          </a:prstGeom>
          <a:solidFill>
            <a:srgbClr val="CF7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a:cs typeface="Calibri" panose="020F0502020204030204" pitchFamily="34" charset="0"/>
            </a:endParaRPr>
          </a:p>
        </p:txBody>
      </p:sp>
      <p:sp>
        <p:nvSpPr>
          <p:cNvPr id="27" name="Pentagon 53">
            <a:extLst>
              <a:ext uri="{FF2B5EF4-FFF2-40B4-BE49-F238E27FC236}">
                <a16:creationId xmlns:a16="http://schemas.microsoft.com/office/drawing/2014/main" id="{2BEF70CA-7E58-D2D6-7173-DD0DBB671A6A}"/>
              </a:ext>
            </a:extLst>
          </p:cNvPr>
          <p:cNvSpPr/>
          <p:nvPr/>
        </p:nvSpPr>
        <p:spPr>
          <a:xfrm>
            <a:off x="7119818" y="1765365"/>
            <a:ext cx="1456929" cy="18687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a:solidFill>
                  <a:srgbClr val="202A3E"/>
                </a:solidFill>
                <a:cs typeface="Calibri" panose="020F0502020204030204" pitchFamily="34" charset="0"/>
              </a:rPr>
              <a:t>True behavior</a:t>
            </a:r>
          </a:p>
        </p:txBody>
      </p:sp>
      <p:sp>
        <p:nvSpPr>
          <p:cNvPr id="28" name="Pentagon 53">
            <a:extLst>
              <a:ext uri="{FF2B5EF4-FFF2-40B4-BE49-F238E27FC236}">
                <a16:creationId xmlns:a16="http://schemas.microsoft.com/office/drawing/2014/main" id="{FB4E7401-4499-B4F8-F08F-4FDA6945A690}"/>
              </a:ext>
            </a:extLst>
          </p:cNvPr>
          <p:cNvSpPr/>
          <p:nvPr/>
        </p:nvSpPr>
        <p:spPr>
          <a:xfrm>
            <a:off x="6806625" y="1609545"/>
            <a:ext cx="313193" cy="62011"/>
          </a:xfrm>
          <a:prstGeom prst="homePlate">
            <a:avLst>
              <a:gd name="adj" fmla="val 0"/>
            </a:avLst>
          </a:prstGeom>
          <a:solidFill>
            <a:srgbClr val="87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b="1">
              <a:cs typeface="Calibri" panose="020F0502020204030204" pitchFamily="34" charset="0"/>
            </a:endParaRPr>
          </a:p>
        </p:txBody>
      </p:sp>
      <p:sp>
        <p:nvSpPr>
          <p:cNvPr id="29" name="Rectangle 28">
            <a:extLst>
              <a:ext uri="{FF2B5EF4-FFF2-40B4-BE49-F238E27FC236}">
                <a16:creationId xmlns:a16="http://schemas.microsoft.com/office/drawing/2014/main" id="{50006697-994D-3B0B-D443-2997C706BCCE}"/>
              </a:ext>
            </a:extLst>
          </p:cNvPr>
          <p:cNvSpPr/>
          <p:nvPr/>
        </p:nvSpPr>
        <p:spPr>
          <a:xfrm>
            <a:off x="2287102" y="2055183"/>
            <a:ext cx="155642" cy="98917"/>
          </a:xfrm>
          <a:prstGeom prst="rect">
            <a:avLst/>
          </a:prstGeom>
          <a:noFill/>
          <a:ln w="127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7C4547EA-1AE3-9F80-5BB1-2D0CCD51E9D0}"/>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214" y="757581"/>
            <a:ext cx="1256825" cy="1347061"/>
          </a:xfrm>
          <a:prstGeom prst="rect">
            <a:avLst/>
          </a:prstGeom>
        </p:spPr>
      </p:pic>
      <p:sp>
        <p:nvSpPr>
          <p:cNvPr id="31" name="Freeform: Shape 30">
            <a:extLst>
              <a:ext uri="{FF2B5EF4-FFF2-40B4-BE49-F238E27FC236}">
                <a16:creationId xmlns:a16="http://schemas.microsoft.com/office/drawing/2014/main" id="{A1CAD65D-880E-68F8-6570-FBBA0D0AEBB8}"/>
              </a:ext>
            </a:extLst>
          </p:cNvPr>
          <p:cNvSpPr/>
          <p:nvPr/>
        </p:nvSpPr>
        <p:spPr>
          <a:xfrm>
            <a:off x="525100" y="1360410"/>
            <a:ext cx="1038721" cy="387607"/>
          </a:xfrm>
          <a:custGeom>
            <a:avLst/>
            <a:gdLst>
              <a:gd name="connsiteX0" fmla="*/ 0 w 434340"/>
              <a:gd name="connsiteY0" fmla="*/ 144862 h 198202"/>
              <a:gd name="connsiteX1" fmla="*/ 152400 w 434340"/>
              <a:gd name="connsiteY1" fmla="*/ 38182 h 198202"/>
              <a:gd name="connsiteX2" fmla="*/ 175260 w 434340"/>
              <a:gd name="connsiteY2" fmla="*/ 53422 h 198202"/>
              <a:gd name="connsiteX3" fmla="*/ 205740 w 434340"/>
              <a:gd name="connsiteY3" fmla="*/ 106762 h 198202"/>
              <a:gd name="connsiteX4" fmla="*/ 274320 w 434340"/>
              <a:gd name="connsiteY4" fmla="*/ 83902 h 198202"/>
              <a:gd name="connsiteX5" fmla="*/ 304800 w 434340"/>
              <a:gd name="connsiteY5" fmla="*/ 30562 h 198202"/>
              <a:gd name="connsiteX6" fmla="*/ 342900 w 434340"/>
              <a:gd name="connsiteY6" fmla="*/ 7702 h 198202"/>
              <a:gd name="connsiteX7" fmla="*/ 381000 w 434340"/>
              <a:gd name="connsiteY7" fmla="*/ 7702 h 198202"/>
              <a:gd name="connsiteX8" fmla="*/ 342900 w 434340"/>
              <a:gd name="connsiteY8" fmla="*/ 99142 h 198202"/>
              <a:gd name="connsiteX9" fmla="*/ 312420 w 434340"/>
              <a:gd name="connsiteY9" fmla="*/ 167722 h 198202"/>
              <a:gd name="connsiteX10" fmla="*/ 411480 w 434340"/>
              <a:gd name="connsiteY10" fmla="*/ 198202 h 198202"/>
              <a:gd name="connsiteX11" fmla="*/ 434340 w 434340"/>
              <a:gd name="connsiteY11" fmla="*/ 167722 h 19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340" h="198202">
                <a:moveTo>
                  <a:pt x="0" y="144862"/>
                </a:moveTo>
                <a:cubicBezTo>
                  <a:pt x="61595" y="99142"/>
                  <a:pt x="123190" y="53422"/>
                  <a:pt x="152400" y="38182"/>
                </a:cubicBezTo>
                <a:cubicBezTo>
                  <a:pt x="181610" y="22942"/>
                  <a:pt x="166370" y="41992"/>
                  <a:pt x="175260" y="53422"/>
                </a:cubicBezTo>
                <a:cubicBezTo>
                  <a:pt x="184150" y="64852"/>
                  <a:pt x="189230" y="101682"/>
                  <a:pt x="205740" y="106762"/>
                </a:cubicBezTo>
                <a:cubicBezTo>
                  <a:pt x="222250" y="111842"/>
                  <a:pt x="257810" y="96602"/>
                  <a:pt x="274320" y="83902"/>
                </a:cubicBezTo>
                <a:cubicBezTo>
                  <a:pt x="290830" y="71202"/>
                  <a:pt x="304800" y="30562"/>
                  <a:pt x="304800" y="30562"/>
                </a:cubicBezTo>
                <a:cubicBezTo>
                  <a:pt x="316230" y="17862"/>
                  <a:pt x="330200" y="11512"/>
                  <a:pt x="342900" y="7702"/>
                </a:cubicBezTo>
                <a:cubicBezTo>
                  <a:pt x="355600" y="3892"/>
                  <a:pt x="381000" y="-7538"/>
                  <a:pt x="381000" y="7702"/>
                </a:cubicBezTo>
                <a:cubicBezTo>
                  <a:pt x="381000" y="22942"/>
                  <a:pt x="354330" y="72472"/>
                  <a:pt x="342900" y="99142"/>
                </a:cubicBezTo>
                <a:cubicBezTo>
                  <a:pt x="331470" y="125812"/>
                  <a:pt x="300990" y="151212"/>
                  <a:pt x="312420" y="167722"/>
                </a:cubicBezTo>
                <a:cubicBezTo>
                  <a:pt x="323850" y="184232"/>
                  <a:pt x="391160" y="198202"/>
                  <a:pt x="411480" y="198202"/>
                </a:cubicBezTo>
                <a:cubicBezTo>
                  <a:pt x="431800" y="198202"/>
                  <a:pt x="433070" y="182962"/>
                  <a:pt x="434340" y="167722"/>
                </a:cubicBezTo>
              </a:path>
            </a:pathLst>
          </a:custGeom>
          <a:noFill/>
          <a:ln w="12700">
            <a:solidFill>
              <a:srgbClr val="7AA9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entagon 53">
            <a:extLst>
              <a:ext uri="{FF2B5EF4-FFF2-40B4-BE49-F238E27FC236}">
                <a16:creationId xmlns:a16="http://schemas.microsoft.com/office/drawing/2014/main" id="{D8ACC445-3084-C690-AB93-54061BBC1BF0}"/>
              </a:ext>
            </a:extLst>
          </p:cNvPr>
          <p:cNvSpPr/>
          <p:nvPr/>
        </p:nvSpPr>
        <p:spPr>
          <a:xfrm>
            <a:off x="1069946" y="1081464"/>
            <a:ext cx="840147" cy="261513"/>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rgbClr val="202A3E"/>
                </a:solidFill>
                <a:latin typeface="Calibri" panose="020F0502020204030204" pitchFamily="34" charset="0"/>
                <a:cs typeface="Calibri" panose="020F0502020204030204" pitchFamily="34" charset="0"/>
              </a:rPr>
              <a:t>(x, y, z)</a:t>
            </a:r>
            <a:endParaRPr lang="en-US" sz="1200" b="1">
              <a:solidFill>
                <a:srgbClr val="202A3E"/>
              </a:solidFill>
              <a:latin typeface="Calibri" panose="020F0502020204030204" pitchFamily="34" charset="0"/>
              <a:cs typeface="Calibri" panose="020F0502020204030204" pitchFamily="34" charset="0"/>
            </a:endParaRPr>
          </a:p>
        </p:txBody>
      </p:sp>
      <p:sp>
        <p:nvSpPr>
          <p:cNvPr id="34" name="Pentagon 53">
            <a:extLst>
              <a:ext uri="{FF2B5EF4-FFF2-40B4-BE49-F238E27FC236}">
                <a16:creationId xmlns:a16="http://schemas.microsoft.com/office/drawing/2014/main" id="{01BE2AD3-7F35-14BC-8D1D-D9F27F3D3550}"/>
              </a:ext>
            </a:extLst>
          </p:cNvPr>
          <p:cNvSpPr/>
          <p:nvPr/>
        </p:nvSpPr>
        <p:spPr>
          <a:xfrm>
            <a:off x="1207079" y="1202349"/>
            <a:ext cx="468568" cy="209191"/>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b="1">
                <a:solidFill>
                  <a:srgbClr val="202A3E"/>
                </a:solidFill>
                <a:latin typeface="Calibri" panose="020F0502020204030204" pitchFamily="34" charset="0"/>
                <a:cs typeface="Calibri" panose="020F0502020204030204" pitchFamily="34" charset="0"/>
              </a:rPr>
              <a:t>.</a:t>
            </a:r>
            <a:endParaRPr lang="en-US" sz="1800" b="1">
              <a:solidFill>
                <a:srgbClr val="202A3E"/>
              </a:solidFill>
              <a:latin typeface="Calibri" panose="020F0502020204030204" pitchFamily="34" charset="0"/>
              <a:cs typeface="Calibri" panose="020F0502020204030204" pitchFamily="34" charset="0"/>
            </a:endParaRPr>
          </a:p>
        </p:txBody>
      </p:sp>
      <p:cxnSp>
        <p:nvCxnSpPr>
          <p:cNvPr id="35" name="Straight Arrow Connector 34">
            <a:extLst>
              <a:ext uri="{FF2B5EF4-FFF2-40B4-BE49-F238E27FC236}">
                <a16:creationId xmlns:a16="http://schemas.microsoft.com/office/drawing/2014/main" id="{26C050C6-3DE3-88B6-60DC-A59AD430F844}"/>
              </a:ext>
            </a:extLst>
          </p:cNvPr>
          <p:cNvCxnSpPr>
            <a:cxnSpLocks/>
          </p:cNvCxnSpPr>
          <p:nvPr/>
        </p:nvCxnSpPr>
        <p:spPr>
          <a:xfrm>
            <a:off x="503801" y="1808210"/>
            <a:ext cx="103872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Pentagon 53">
            <a:extLst>
              <a:ext uri="{FF2B5EF4-FFF2-40B4-BE49-F238E27FC236}">
                <a16:creationId xmlns:a16="http://schemas.microsoft.com/office/drawing/2014/main" id="{438E4055-D167-E613-22E0-BF18B1C9DF48}"/>
              </a:ext>
            </a:extLst>
          </p:cNvPr>
          <p:cNvSpPr/>
          <p:nvPr/>
        </p:nvSpPr>
        <p:spPr>
          <a:xfrm>
            <a:off x="660365" y="1771245"/>
            <a:ext cx="819161" cy="304482"/>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rgbClr val="202A3E"/>
                </a:solidFill>
                <a:latin typeface="Calibri" panose="020F0502020204030204" pitchFamily="34" charset="0"/>
                <a:cs typeface="Calibri" panose="020F0502020204030204" pitchFamily="34" charset="0"/>
              </a:rPr>
              <a:t>20 frames</a:t>
            </a:r>
            <a:endParaRPr lang="en-US" sz="1200" b="1">
              <a:solidFill>
                <a:srgbClr val="202A3E"/>
              </a:solidFill>
              <a:latin typeface="Calibri" panose="020F0502020204030204" pitchFamily="34" charset="0"/>
              <a:cs typeface="Calibri" panose="020F0502020204030204" pitchFamily="34" charset="0"/>
            </a:endParaRPr>
          </a:p>
        </p:txBody>
      </p:sp>
      <p:cxnSp>
        <p:nvCxnSpPr>
          <p:cNvPr id="37" name="Straight Connector 36">
            <a:extLst>
              <a:ext uri="{FF2B5EF4-FFF2-40B4-BE49-F238E27FC236}">
                <a16:creationId xmlns:a16="http://schemas.microsoft.com/office/drawing/2014/main" id="{FDCD9069-99BC-602B-1D5C-27A8B3EC6EFE}"/>
              </a:ext>
            </a:extLst>
          </p:cNvPr>
          <p:cNvCxnSpPr>
            <a:cxnSpLocks/>
          </p:cNvCxnSpPr>
          <p:nvPr/>
        </p:nvCxnSpPr>
        <p:spPr>
          <a:xfrm flipH="1" flipV="1">
            <a:off x="1733170" y="1771245"/>
            <a:ext cx="553932" cy="262117"/>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86CB07B-3810-1266-9134-C6FFA8EDA64F}"/>
              </a:ext>
            </a:extLst>
          </p:cNvPr>
          <p:cNvCxnSpPr>
            <a:cxnSpLocks/>
          </p:cNvCxnSpPr>
          <p:nvPr/>
        </p:nvCxnSpPr>
        <p:spPr>
          <a:xfrm flipH="1" flipV="1">
            <a:off x="886912" y="2128692"/>
            <a:ext cx="1379707" cy="25408"/>
          </a:xfrm>
          <a:prstGeom prst="line">
            <a:avLst/>
          </a:prstGeom>
          <a:ln w="12700">
            <a:solidFill>
              <a:srgbClr val="C0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3508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da61d19ee0_0_567"/>
          <p:cNvSpPr txBox="1">
            <a:spLocks noGrp="1"/>
          </p:cNvSpPr>
          <p:nvPr>
            <p:ph type="title"/>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6"/>
              </a:buClr>
              <a:buSzPts val="2400"/>
              <a:buFont typeface="Calibri"/>
              <a:buNone/>
            </a:pPr>
            <a:r>
              <a:rPr lang="en-US" sz="2800"/>
              <a:t>Predicted behaviors have high variance</a:t>
            </a:r>
            <a:endParaRPr sz="2800"/>
          </a:p>
        </p:txBody>
      </p:sp>
      <p:pic>
        <p:nvPicPr>
          <p:cNvPr id="3" name="Picture 2" descr="A diagram of a graph&#10;&#10;Description automatically generated">
            <a:extLst>
              <a:ext uri="{FF2B5EF4-FFF2-40B4-BE49-F238E27FC236}">
                <a16:creationId xmlns:a16="http://schemas.microsoft.com/office/drawing/2014/main" id="{3EA8C779-7BE1-9EBB-6974-1B3FBA3C29C1}"/>
              </a:ext>
            </a:extLst>
          </p:cNvPr>
          <p:cNvPicPr>
            <a:picLocks noChangeAspect="1"/>
          </p:cNvPicPr>
          <p:nvPr/>
        </p:nvPicPr>
        <p:blipFill rotWithShape="1">
          <a:blip r:embed="rId3"/>
          <a:srcRect t="8661"/>
          <a:stretch/>
        </p:blipFill>
        <p:spPr>
          <a:xfrm>
            <a:off x="6044825" y="1059064"/>
            <a:ext cx="2036839" cy="3511945"/>
          </a:xfrm>
          <a:prstGeom prst="rect">
            <a:avLst/>
          </a:prstGeom>
        </p:spPr>
      </p:pic>
      <p:pic>
        <p:nvPicPr>
          <p:cNvPr id="8" name="Picture 7" descr="A diagram of a diagram showing a number of objects&#10;&#10;Description automatically generated with medium confidence">
            <a:extLst>
              <a:ext uri="{FF2B5EF4-FFF2-40B4-BE49-F238E27FC236}">
                <a16:creationId xmlns:a16="http://schemas.microsoft.com/office/drawing/2014/main" id="{17D71D1E-C3DD-8817-7418-755F8AC5777A}"/>
              </a:ext>
            </a:extLst>
          </p:cNvPr>
          <p:cNvPicPr>
            <a:picLocks noChangeAspect="1"/>
          </p:cNvPicPr>
          <p:nvPr/>
        </p:nvPicPr>
        <p:blipFill rotWithShape="1">
          <a:blip r:embed="rId4"/>
          <a:srcRect t="8661"/>
          <a:stretch/>
        </p:blipFill>
        <p:spPr>
          <a:xfrm>
            <a:off x="801080" y="1059065"/>
            <a:ext cx="2004163" cy="3511945"/>
          </a:xfrm>
          <a:prstGeom prst="rect">
            <a:avLst/>
          </a:prstGeom>
        </p:spPr>
      </p:pic>
      <p:pic>
        <p:nvPicPr>
          <p:cNvPr id="14" name="Picture 13" descr="A diagram of a graph&#10;&#10;Description automatically generated">
            <a:extLst>
              <a:ext uri="{FF2B5EF4-FFF2-40B4-BE49-F238E27FC236}">
                <a16:creationId xmlns:a16="http://schemas.microsoft.com/office/drawing/2014/main" id="{E14F1A89-9D65-1BEB-55B6-33E910D0ABB5}"/>
              </a:ext>
            </a:extLst>
          </p:cNvPr>
          <p:cNvPicPr>
            <a:picLocks noChangeAspect="1"/>
          </p:cNvPicPr>
          <p:nvPr/>
        </p:nvPicPr>
        <p:blipFill rotWithShape="1">
          <a:blip r:embed="rId5"/>
          <a:srcRect t="8661"/>
          <a:stretch/>
        </p:blipFill>
        <p:spPr>
          <a:xfrm>
            <a:off x="3433844" y="1059065"/>
            <a:ext cx="2015055" cy="3511945"/>
          </a:xfrm>
          <a:prstGeom prst="rect">
            <a:avLst/>
          </a:prstGeom>
        </p:spPr>
      </p:pic>
      <p:sp>
        <p:nvSpPr>
          <p:cNvPr id="15" name="Pentagon 53">
            <a:extLst>
              <a:ext uri="{FF2B5EF4-FFF2-40B4-BE49-F238E27FC236}">
                <a16:creationId xmlns:a16="http://schemas.microsoft.com/office/drawing/2014/main" id="{61C548E1-C958-53A7-E401-1FAC9E71E209}"/>
              </a:ext>
            </a:extLst>
          </p:cNvPr>
          <p:cNvSpPr/>
          <p:nvPr/>
        </p:nvSpPr>
        <p:spPr>
          <a:xfrm rot="16200000">
            <a:off x="-370894" y="2137008"/>
            <a:ext cx="2064521"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rgbClr val="202A3E"/>
                </a:solidFill>
                <a:cs typeface="Calibri" panose="020F0502020204030204" pitchFamily="34" charset="0"/>
              </a:rPr>
              <a:t>Average turning angle (rad/frame)</a:t>
            </a:r>
            <a:endParaRPr lang="en-US" sz="1200" b="1">
              <a:solidFill>
                <a:srgbClr val="202A3E"/>
              </a:solidFill>
              <a:cs typeface="Calibri" panose="020F0502020204030204" pitchFamily="34" charset="0"/>
            </a:endParaRPr>
          </a:p>
        </p:txBody>
      </p:sp>
      <p:sp>
        <p:nvSpPr>
          <p:cNvPr id="16" name="Pentagon 53">
            <a:extLst>
              <a:ext uri="{FF2B5EF4-FFF2-40B4-BE49-F238E27FC236}">
                <a16:creationId xmlns:a16="http://schemas.microsoft.com/office/drawing/2014/main" id="{1B5120B1-08B8-D388-7017-3542357BBFFD}"/>
              </a:ext>
            </a:extLst>
          </p:cNvPr>
          <p:cNvSpPr/>
          <p:nvPr/>
        </p:nvSpPr>
        <p:spPr>
          <a:xfrm rot="16200000">
            <a:off x="2431226" y="2137009"/>
            <a:ext cx="2064521"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rgbClr val="202A3E"/>
                </a:solidFill>
                <a:cs typeface="Calibri" panose="020F0502020204030204" pitchFamily="34" charset="0"/>
              </a:rPr>
              <a:t>Alpha</a:t>
            </a:r>
            <a:endParaRPr lang="en-US" sz="1200" b="1">
              <a:solidFill>
                <a:srgbClr val="202A3E"/>
              </a:solidFill>
              <a:cs typeface="Calibri" panose="020F0502020204030204" pitchFamily="34" charset="0"/>
            </a:endParaRPr>
          </a:p>
        </p:txBody>
      </p:sp>
      <p:sp>
        <p:nvSpPr>
          <p:cNvPr id="17" name="Pentagon 53">
            <a:extLst>
              <a:ext uri="{FF2B5EF4-FFF2-40B4-BE49-F238E27FC236}">
                <a16:creationId xmlns:a16="http://schemas.microsoft.com/office/drawing/2014/main" id="{B7B25572-A81B-05AA-CFF2-BBE9451940E2}"/>
              </a:ext>
            </a:extLst>
          </p:cNvPr>
          <p:cNvSpPr/>
          <p:nvPr/>
        </p:nvSpPr>
        <p:spPr>
          <a:xfrm rot="16200000">
            <a:off x="5088712" y="2137010"/>
            <a:ext cx="2064521"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rgbClr val="202A3E"/>
                </a:solidFill>
                <a:cs typeface="Calibri" panose="020F0502020204030204" pitchFamily="34" charset="0"/>
              </a:rPr>
              <a:t>Instantaneous speed </a:t>
            </a:r>
            <a:r>
              <a:rPr lang="en-US" altLang="ko-KR" sz="1200" b="1" err="1">
                <a:solidFill>
                  <a:srgbClr val="202A3E"/>
                </a:solidFill>
                <a:cs typeface="Calibri" panose="020F0502020204030204" pitchFamily="34" charset="0"/>
              </a:rPr>
              <a:t>CoV</a:t>
            </a:r>
            <a:endParaRPr lang="en-US" sz="1200" b="1">
              <a:solidFill>
                <a:srgbClr val="202A3E"/>
              </a:solidFill>
              <a:cs typeface="Calibri" panose="020F0502020204030204" pitchFamily="34" charset="0"/>
            </a:endParaRPr>
          </a:p>
        </p:txBody>
      </p:sp>
      <p:cxnSp>
        <p:nvCxnSpPr>
          <p:cNvPr id="18" name="Straight Connector 17">
            <a:extLst>
              <a:ext uri="{FF2B5EF4-FFF2-40B4-BE49-F238E27FC236}">
                <a16:creationId xmlns:a16="http://schemas.microsoft.com/office/drawing/2014/main" id="{A0ADC315-E6EE-B2E9-3139-DB837620DC84}"/>
              </a:ext>
            </a:extLst>
          </p:cNvPr>
          <p:cNvCxnSpPr>
            <a:cxnSpLocks/>
          </p:cNvCxnSpPr>
          <p:nvPr/>
        </p:nvCxnSpPr>
        <p:spPr>
          <a:xfrm>
            <a:off x="1700827" y="1019757"/>
            <a:ext cx="0" cy="103289"/>
          </a:xfrm>
          <a:prstGeom prst="line">
            <a:avLst/>
          </a:prstGeom>
          <a:ln w="1905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9D68E6F-F82D-788E-DBE8-DD52763BE3A8}"/>
              </a:ext>
            </a:extLst>
          </p:cNvPr>
          <p:cNvCxnSpPr>
            <a:cxnSpLocks/>
          </p:cNvCxnSpPr>
          <p:nvPr/>
        </p:nvCxnSpPr>
        <p:spPr>
          <a:xfrm flipH="1">
            <a:off x="1700827" y="1018754"/>
            <a:ext cx="61623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A7CB049-AC90-D609-1068-8E13C24FBD83}"/>
              </a:ext>
            </a:extLst>
          </p:cNvPr>
          <p:cNvCxnSpPr>
            <a:cxnSpLocks/>
          </p:cNvCxnSpPr>
          <p:nvPr/>
        </p:nvCxnSpPr>
        <p:spPr>
          <a:xfrm>
            <a:off x="2317060" y="1017650"/>
            <a:ext cx="0" cy="103289"/>
          </a:xfrm>
          <a:prstGeom prst="line">
            <a:avLst/>
          </a:prstGeom>
          <a:ln w="19050"/>
        </p:spPr>
        <p:style>
          <a:lnRef idx="1">
            <a:schemeClr val="dk1"/>
          </a:lnRef>
          <a:fillRef idx="0">
            <a:schemeClr val="dk1"/>
          </a:fillRef>
          <a:effectRef idx="0">
            <a:schemeClr val="dk1"/>
          </a:effectRef>
          <a:fontRef idx="minor">
            <a:schemeClr val="tx1"/>
          </a:fontRef>
        </p:style>
      </p:cxnSp>
      <p:sp>
        <p:nvSpPr>
          <p:cNvPr id="21" name="내용 개체 틀 1">
            <a:extLst>
              <a:ext uri="{FF2B5EF4-FFF2-40B4-BE49-F238E27FC236}">
                <a16:creationId xmlns:a16="http://schemas.microsoft.com/office/drawing/2014/main" id="{05438832-EA8A-911C-F39F-DF7621106A9A}"/>
              </a:ext>
            </a:extLst>
          </p:cNvPr>
          <p:cNvSpPr txBox="1">
            <a:spLocks/>
          </p:cNvSpPr>
          <p:nvPr/>
        </p:nvSpPr>
        <p:spPr bwMode="auto">
          <a:xfrm>
            <a:off x="1731194" y="789126"/>
            <a:ext cx="555500" cy="2285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100" b="1">
                <a:latin typeface="+mn-lt"/>
              </a:rPr>
              <a:t>N.S.</a:t>
            </a:r>
            <a:endParaRPr kumimoji="0" lang="en-US" altLang="ko-KR" sz="1100" b="1">
              <a:latin typeface="+mn-lt"/>
            </a:endParaRPr>
          </a:p>
        </p:txBody>
      </p:sp>
      <p:cxnSp>
        <p:nvCxnSpPr>
          <p:cNvPr id="25" name="Straight Connector 24">
            <a:extLst>
              <a:ext uri="{FF2B5EF4-FFF2-40B4-BE49-F238E27FC236}">
                <a16:creationId xmlns:a16="http://schemas.microsoft.com/office/drawing/2014/main" id="{3EA4E475-FDFE-09D5-E053-9D0274D1A479}"/>
              </a:ext>
            </a:extLst>
          </p:cNvPr>
          <p:cNvCxnSpPr>
            <a:cxnSpLocks/>
          </p:cNvCxnSpPr>
          <p:nvPr/>
        </p:nvCxnSpPr>
        <p:spPr>
          <a:xfrm>
            <a:off x="4322107" y="1019757"/>
            <a:ext cx="0" cy="103289"/>
          </a:xfrm>
          <a:prstGeom prst="line">
            <a:avLst/>
          </a:prstGeom>
          <a:ln w="1905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7FAAE32-BA36-5EBB-D63C-D63FCE4A63DD}"/>
              </a:ext>
            </a:extLst>
          </p:cNvPr>
          <p:cNvCxnSpPr>
            <a:cxnSpLocks/>
          </p:cNvCxnSpPr>
          <p:nvPr/>
        </p:nvCxnSpPr>
        <p:spPr>
          <a:xfrm flipH="1">
            <a:off x="4322107" y="1018754"/>
            <a:ext cx="61623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730A52BD-C43D-2B82-6E47-158E25FBDF00}"/>
              </a:ext>
            </a:extLst>
          </p:cNvPr>
          <p:cNvCxnSpPr>
            <a:cxnSpLocks/>
          </p:cNvCxnSpPr>
          <p:nvPr/>
        </p:nvCxnSpPr>
        <p:spPr>
          <a:xfrm>
            <a:off x="4938340" y="1017650"/>
            <a:ext cx="0" cy="103289"/>
          </a:xfrm>
          <a:prstGeom prst="line">
            <a:avLst/>
          </a:prstGeom>
          <a:ln w="19050"/>
        </p:spPr>
        <p:style>
          <a:lnRef idx="1">
            <a:schemeClr val="dk1"/>
          </a:lnRef>
          <a:fillRef idx="0">
            <a:schemeClr val="dk1"/>
          </a:fillRef>
          <a:effectRef idx="0">
            <a:schemeClr val="dk1"/>
          </a:effectRef>
          <a:fontRef idx="minor">
            <a:schemeClr val="tx1"/>
          </a:fontRef>
        </p:style>
      </p:cxnSp>
      <p:sp>
        <p:nvSpPr>
          <p:cNvPr id="40" name="내용 개체 틀 1">
            <a:extLst>
              <a:ext uri="{FF2B5EF4-FFF2-40B4-BE49-F238E27FC236}">
                <a16:creationId xmlns:a16="http://schemas.microsoft.com/office/drawing/2014/main" id="{27EF7EBB-EE55-498A-EE84-A9A877608F84}"/>
              </a:ext>
            </a:extLst>
          </p:cNvPr>
          <p:cNvSpPr txBox="1">
            <a:spLocks/>
          </p:cNvSpPr>
          <p:nvPr/>
        </p:nvSpPr>
        <p:spPr bwMode="auto">
          <a:xfrm>
            <a:off x="4352474" y="789126"/>
            <a:ext cx="555500" cy="2285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100" b="1">
                <a:latin typeface="+mn-lt"/>
              </a:rPr>
              <a:t>N.S.</a:t>
            </a:r>
            <a:endParaRPr kumimoji="0" lang="en-US" altLang="ko-KR" sz="1100" b="1">
              <a:latin typeface="+mn-lt"/>
            </a:endParaRPr>
          </a:p>
        </p:txBody>
      </p:sp>
      <p:cxnSp>
        <p:nvCxnSpPr>
          <p:cNvPr id="41" name="Straight Connector 40">
            <a:extLst>
              <a:ext uri="{FF2B5EF4-FFF2-40B4-BE49-F238E27FC236}">
                <a16:creationId xmlns:a16="http://schemas.microsoft.com/office/drawing/2014/main" id="{FD9A95B5-EC57-16E0-72B8-126D4BEBE7EF}"/>
              </a:ext>
            </a:extLst>
          </p:cNvPr>
          <p:cNvCxnSpPr>
            <a:cxnSpLocks/>
          </p:cNvCxnSpPr>
          <p:nvPr/>
        </p:nvCxnSpPr>
        <p:spPr>
          <a:xfrm>
            <a:off x="6943386" y="1019757"/>
            <a:ext cx="0" cy="103289"/>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3D45BB28-FDB0-2B46-3A73-5110B7CEFA87}"/>
              </a:ext>
            </a:extLst>
          </p:cNvPr>
          <p:cNvCxnSpPr>
            <a:cxnSpLocks/>
          </p:cNvCxnSpPr>
          <p:nvPr/>
        </p:nvCxnSpPr>
        <p:spPr>
          <a:xfrm flipH="1">
            <a:off x="6943386" y="1018754"/>
            <a:ext cx="616233"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CA7274D-43B6-3F71-3FC6-BAE744AA4CCE}"/>
              </a:ext>
            </a:extLst>
          </p:cNvPr>
          <p:cNvCxnSpPr>
            <a:cxnSpLocks/>
          </p:cNvCxnSpPr>
          <p:nvPr/>
        </p:nvCxnSpPr>
        <p:spPr>
          <a:xfrm>
            <a:off x="7559619" y="1017650"/>
            <a:ext cx="0" cy="103289"/>
          </a:xfrm>
          <a:prstGeom prst="line">
            <a:avLst/>
          </a:prstGeom>
          <a:ln w="19050"/>
        </p:spPr>
        <p:style>
          <a:lnRef idx="1">
            <a:schemeClr val="dk1"/>
          </a:lnRef>
          <a:fillRef idx="0">
            <a:schemeClr val="dk1"/>
          </a:fillRef>
          <a:effectRef idx="0">
            <a:schemeClr val="dk1"/>
          </a:effectRef>
          <a:fontRef idx="minor">
            <a:schemeClr val="tx1"/>
          </a:fontRef>
        </p:style>
      </p:cxnSp>
      <p:sp>
        <p:nvSpPr>
          <p:cNvPr id="44" name="내용 개체 틀 1">
            <a:extLst>
              <a:ext uri="{FF2B5EF4-FFF2-40B4-BE49-F238E27FC236}">
                <a16:creationId xmlns:a16="http://schemas.microsoft.com/office/drawing/2014/main" id="{8360E045-2818-6B95-E820-35E9ED6AAB05}"/>
              </a:ext>
            </a:extLst>
          </p:cNvPr>
          <p:cNvSpPr txBox="1">
            <a:spLocks/>
          </p:cNvSpPr>
          <p:nvPr/>
        </p:nvSpPr>
        <p:spPr bwMode="auto">
          <a:xfrm>
            <a:off x="6973753" y="789126"/>
            <a:ext cx="555500" cy="2285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100" b="1">
                <a:latin typeface="+mn-lt"/>
              </a:rPr>
              <a:t>***</a:t>
            </a:r>
            <a:endParaRPr kumimoji="0" lang="en-US" altLang="ko-KR" sz="1100" b="1">
              <a:latin typeface="+mn-lt"/>
            </a:endParaRPr>
          </a:p>
        </p:txBody>
      </p:sp>
      <p:sp>
        <p:nvSpPr>
          <p:cNvPr id="45" name="TextBox 44">
            <a:extLst>
              <a:ext uri="{FF2B5EF4-FFF2-40B4-BE49-F238E27FC236}">
                <a16:creationId xmlns:a16="http://schemas.microsoft.com/office/drawing/2014/main" id="{39BAB628-3D5A-35B9-C0A1-25140C925E10}"/>
              </a:ext>
            </a:extLst>
          </p:cNvPr>
          <p:cNvSpPr txBox="1"/>
          <p:nvPr/>
        </p:nvSpPr>
        <p:spPr>
          <a:xfrm>
            <a:off x="1557786" y="4526748"/>
            <a:ext cx="7365775" cy="369332"/>
          </a:xfrm>
          <a:prstGeom prst="rect">
            <a:avLst/>
          </a:prstGeom>
          <a:noFill/>
        </p:spPr>
        <p:txBody>
          <a:bodyPr wrap="square" rtlCol="0">
            <a:spAutoFit/>
          </a:bodyPr>
          <a:lstStyle/>
          <a:p>
            <a:r>
              <a:rPr lang="en-US" altLang="ko-KR" sz="1800" b="1">
                <a:solidFill>
                  <a:schemeClr val="tx1"/>
                </a:solidFill>
                <a:latin typeface="+mn-lt"/>
                <a:ea typeface="NanumSquare Bold" panose="020B0600000101010101" pitchFamily="50" charset="-127"/>
                <a:cs typeface="Calibri" panose="020F0502020204030204" pitchFamily="34" charset="0"/>
              </a:rPr>
              <a:t>Deviation might be due to missed frames or small fluctuations</a:t>
            </a:r>
            <a:endParaRPr lang="ko-KR" altLang="en-US" sz="1800" b="1">
              <a:solidFill>
                <a:schemeClr val="tx1"/>
              </a:solidFill>
              <a:latin typeface="+mn-lt"/>
              <a:ea typeface="NanumSquare Bold" panose="020B0600000101010101" pitchFamily="50" charset="-127"/>
              <a:cs typeface="Calibri" panose="020F0502020204030204" pitchFamily="34" charset="0"/>
            </a:endParaRPr>
          </a:p>
        </p:txBody>
      </p:sp>
      <p:sp>
        <p:nvSpPr>
          <p:cNvPr id="46" name="Right Arrow 40">
            <a:extLst>
              <a:ext uri="{FF2B5EF4-FFF2-40B4-BE49-F238E27FC236}">
                <a16:creationId xmlns:a16="http://schemas.microsoft.com/office/drawing/2014/main" id="{3F071D45-B812-682E-B8F6-E18282F52C5A}"/>
              </a:ext>
            </a:extLst>
          </p:cNvPr>
          <p:cNvSpPr/>
          <p:nvPr/>
        </p:nvSpPr>
        <p:spPr>
          <a:xfrm rot="10800000" flipH="1">
            <a:off x="948719" y="4473038"/>
            <a:ext cx="551912" cy="505773"/>
          </a:xfrm>
          <a:prstGeom prst="rightArrow">
            <a:avLst>
              <a:gd name="adj1" fmla="val 50000"/>
              <a:gd name="adj2" fmla="val 56772"/>
            </a:avLst>
          </a:prstGeom>
          <a:solidFill>
            <a:srgbClr val="15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958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da61d19ee0_0_567"/>
          <p:cNvSpPr txBox="1">
            <a:spLocks noGrp="1"/>
          </p:cNvSpPr>
          <p:nvPr>
            <p:ph type="title"/>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6"/>
              </a:buClr>
              <a:buSzPts val="2400"/>
              <a:buFont typeface="Calibri"/>
              <a:buNone/>
            </a:pPr>
            <a:r>
              <a:rPr lang="en-US" sz="2800"/>
              <a:t>Time lapse imaging is critical in biology research </a:t>
            </a:r>
            <a:endParaRPr sz="2800"/>
          </a:p>
        </p:txBody>
      </p:sp>
      <p:sp>
        <p:nvSpPr>
          <p:cNvPr id="2" name="TextBox 1">
            <a:extLst>
              <a:ext uri="{FF2B5EF4-FFF2-40B4-BE49-F238E27FC236}">
                <a16:creationId xmlns:a16="http://schemas.microsoft.com/office/drawing/2014/main" id="{3057550B-819D-BBB6-E064-67B1204BE1E0}"/>
              </a:ext>
            </a:extLst>
          </p:cNvPr>
          <p:cNvSpPr txBox="1"/>
          <p:nvPr/>
        </p:nvSpPr>
        <p:spPr>
          <a:xfrm>
            <a:off x="4727776" y="1504252"/>
            <a:ext cx="4341796" cy="1077218"/>
          </a:xfrm>
          <a:prstGeom prst="rect">
            <a:avLst/>
          </a:prstGeom>
          <a:noFill/>
        </p:spPr>
        <p:txBody>
          <a:bodyPr wrap="square" rtlCol="0">
            <a:spAutoFit/>
          </a:bodyPr>
          <a:lstStyle/>
          <a:p>
            <a:pPr marL="285750" lvl="2" indent="-285750">
              <a:buFontTx/>
              <a:buChar char="-"/>
            </a:pPr>
            <a:r>
              <a:rPr lang="en-US" altLang="ko-KR" sz="1600">
                <a:solidFill>
                  <a:schemeClr val="tx1"/>
                </a:solidFill>
                <a:latin typeface="Arial" panose="020B0604020202020204" pitchFamily="34" charset="0"/>
                <a:ea typeface="NanumSquare Bold" panose="020B0600000101010101" pitchFamily="50" charset="-127"/>
                <a:cs typeface="Arial" panose="020B0604020202020204" pitchFamily="34" charset="0"/>
              </a:rPr>
              <a:t>Immunology</a:t>
            </a:r>
          </a:p>
          <a:p>
            <a:pPr marL="285750" lvl="2" indent="-285750">
              <a:buFontTx/>
              <a:buChar char="-"/>
            </a:pPr>
            <a:r>
              <a:rPr lang="en-US" altLang="ko-KR" sz="1600">
                <a:solidFill>
                  <a:schemeClr val="tx1"/>
                </a:solidFill>
                <a:latin typeface="Arial" panose="020B0604020202020204" pitchFamily="34" charset="0"/>
                <a:ea typeface="NanumSquare Bold" panose="020B0600000101010101" pitchFamily="50" charset="-127"/>
                <a:cs typeface="Arial" panose="020B0604020202020204" pitchFamily="34" charset="0"/>
              </a:rPr>
              <a:t>Development</a:t>
            </a:r>
          </a:p>
          <a:p>
            <a:pPr marL="285750" lvl="2" indent="-285750">
              <a:buFontTx/>
              <a:buChar char="-"/>
            </a:pPr>
            <a:r>
              <a:rPr lang="en-US" altLang="ko-KR" sz="1600">
                <a:solidFill>
                  <a:schemeClr val="tx1"/>
                </a:solidFill>
                <a:latin typeface="Arial" panose="020B0604020202020204" pitchFamily="34" charset="0"/>
                <a:ea typeface="NanumSquare Bold" panose="020B0600000101010101" pitchFamily="50" charset="-127"/>
                <a:cs typeface="Arial" panose="020B0604020202020204" pitchFamily="34" charset="0"/>
              </a:rPr>
              <a:t>Would healing</a:t>
            </a:r>
          </a:p>
          <a:p>
            <a:pPr marL="285750" lvl="2" indent="-285750">
              <a:buFontTx/>
              <a:buChar char="-"/>
            </a:pPr>
            <a:r>
              <a:rPr lang="en-US" altLang="ko-KR" sz="1600">
                <a:solidFill>
                  <a:schemeClr val="tx1"/>
                </a:solidFill>
                <a:latin typeface="Arial" panose="020B0604020202020204" pitchFamily="34" charset="0"/>
                <a:ea typeface="NanumSquare Bold" panose="020B0600000101010101" pitchFamily="50" charset="-127"/>
                <a:cs typeface="Arial" panose="020B0604020202020204" pitchFamily="34" charset="0"/>
              </a:rPr>
              <a:t>Disease i.e., cancer metastasis</a:t>
            </a:r>
          </a:p>
        </p:txBody>
      </p:sp>
      <p:sp>
        <p:nvSpPr>
          <p:cNvPr id="3" name="TextBox 2">
            <a:extLst>
              <a:ext uri="{FF2B5EF4-FFF2-40B4-BE49-F238E27FC236}">
                <a16:creationId xmlns:a16="http://schemas.microsoft.com/office/drawing/2014/main" id="{FC8E3BA7-2D46-D32D-55DE-AB28D3E81CFA}"/>
              </a:ext>
            </a:extLst>
          </p:cNvPr>
          <p:cNvSpPr txBox="1"/>
          <p:nvPr/>
        </p:nvSpPr>
        <p:spPr>
          <a:xfrm>
            <a:off x="4572000" y="975954"/>
            <a:ext cx="4205558"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sz="1800" b="1">
                <a:solidFill>
                  <a:schemeClr val="tx1"/>
                </a:solidFill>
                <a:latin typeface="Arial" panose="020B0604020202020204" pitchFamily="34" charset="0"/>
                <a:ea typeface="NanumSquare Bold" panose="020B0600000101010101" pitchFamily="50" charset="-127"/>
                <a:cs typeface="Arial" panose="020B0604020202020204" pitchFamily="34" charset="0"/>
              </a:rPr>
              <a:t>Time-lapse imaging</a:t>
            </a:r>
          </a:p>
        </p:txBody>
      </p:sp>
      <p:pic>
        <p:nvPicPr>
          <p:cNvPr id="7" name="GT22_CTRL_UNTREATED_Merging.avi">
            <a:hlinkClick r:id="" action="ppaction://media"/>
            <a:extLst>
              <a:ext uri="{FF2B5EF4-FFF2-40B4-BE49-F238E27FC236}">
                <a16:creationId xmlns:a16="http://schemas.microsoft.com/office/drawing/2014/main" id="{B505FF8B-2FE5-689A-2E82-246BCBB4BF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9234" y="1033458"/>
            <a:ext cx="4103485" cy="3609663"/>
          </a:xfrm>
          <a:prstGeom prst="rect">
            <a:avLst/>
          </a:prstGeom>
        </p:spPr>
      </p:pic>
      <p:sp>
        <p:nvSpPr>
          <p:cNvPr id="4" name="TextBox 3">
            <a:extLst>
              <a:ext uri="{FF2B5EF4-FFF2-40B4-BE49-F238E27FC236}">
                <a16:creationId xmlns:a16="http://schemas.microsoft.com/office/drawing/2014/main" id="{3CB5699C-15EE-70EF-27BE-5EC022FE298C}"/>
              </a:ext>
            </a:extLst>
          </p:cNvPr>
          <p:cNvSpPr txBox="1"/>
          <p:nvPr/>
        </p:nvSpPr>
        <p:spPr>
          <a:xfrm>
            <a:off x="4727776" y="3463711"/>
            <a:ext cx="4341796" cy="830997"/>
          </a:xfrm>
          <a:prstGeom prst="rect">
            <a:avLst/>
          </a:prstGeom>
          <a:noFill/>
        </p:spPr>
        <p:txBody>
          <a:bodyPr wrap="square" rtlCol="0">
            <a:spAutoFit/>
          </a:bodyPr>
          <a:lstStyle/>
          <a:p>
            <a:pPr marL="285750" lvl="2" indent="-285750">
              <a:buFontTx/>
              <a:buChar char="-"/>
            </a:pPr>
            <a:r>
              <a:rPr lang="en-US" altLang="ko-KR" sz="1600">
                <a:solidFill>
                  <a:schemeClr val="tx1"/>
                </a:solidFill>
                <a:latin typeface="Arial" panose="020B0604020202020204" pitchFamily="34" charset="0"/>
                <a:ea typeface="NanumSquare Bold" panose="020B0600000101010101" pitchFamily="50" charset="-127"/>
                <a:cs typeface="Arial" panose="020B0604020202020204" pitchFamily="34" charset="0"/>
              </a:rPr>
              <a:t>Simple to image</a:t>
            </a:r>
          </a:p>
          <a:p>
            <a:pPr marL="285750" lvl="2" indent="-285750">
              <a:buFontTx/>
              <a:buChar char="-"/>
            </a:pPr>
            <a:r>
              <a:rPr lang="en-US" altLang="ko-KR" sz="1600">
                <a:solidFill>
                  <a:schemeClr val="tx1"/>
                </a:solidFill>
                <a:latin typeface="Arial" panose="020B0604020202020204" pitchFamily="34" charset="0"/>
                <a:ea typeface="NanumSquare Bold" panose="020B0600000101010101" pitchFamily="50" charset="-127"/>
                <a:cs typeface="Arial" panose="020B0604020202020204" pitchFamily="34" charset="0"/>
              </a:rPr>
              <a:t>Less computational complexity</a:t>
            </a:r>
          </a:p>
          <a:p>
            <a:pPr marL="285750" lvl="2" indent="-285750">
              <a:buFontTx/>
              <a:buChar char="-"/>
            </a:pPr>
            <a:r>
              <a:rPr lang="en-US" altLang="ko-KR" sz="1600">
                <a:solidFill>
                  <a:schemeClr val="tx1"/>
                </a:solidFill>
                <a:latin typeface="Arial" panose="020B0604020202020204" pitchFamily="34" charset="0"/>
                <a:ea typeface="NanumSquare Bold" panose="020B0600000101010101" pitchFamily="50" charset="-127"/>
                <a:cs typeface="Arial" panose="020B0604020202020204" pitchFamily="34" charset="0"/>
              </a:rPr>
              <a:t>3D cannot handle high temporal resolution</a:t>
            </a:r>
          </a:p>
        </p:txBody>
      </p:sp>
      <p:sp>
        <p:nvSpPr>
          <p:cNvPr id="5" name="TextBox 4">
            <a:extLst>
              <a:ext uri="{FF2B5EF4-FFF2-40B4-BE49-F238E27FC236}">
                <a16:creationId xmlns:a16="http://schemas.microsoft.com/office/drawing/2014/main" id="{BFC5F2AB-744D-7B9A-ABC6-51B207518161}"/>
              </a:ext>
            </a:extLst>
          </p:cNvPr>
          <p:cNvSpPr txBox="1"/>
          <p:nvPr/>
        </p:nvSpPr>
        <p:spPr>
          <a:xfrm>
            <a:off x="4572000" y="2935413"/>
            <a:ext cx="4205558" cy="369332"/>
          </a:xfrm>
          <a:prstGeom prst="rect">
            <a:avLst/>
          </a:prstGeom>
          <a:noFill/>
        </p:spPr>
        <p:txBody>
          <a:bodyPr wrap="square" rtlCol="0">
            <a:spAutoFit/>
          </a:bodyPr>
          <a:lstStyle/>
          <a:p>
            <a:pPr marL="285750" indent="-285750">
              <a:buFont typeface="Arial" panose="020B0604020202020204" pitchFamily="34" charset="0"/>
              <a:buChar char="•"/>
            </a:pPr>
            <a:r>
              <a:rPr lang="en-US" altLang="ko-KR" sz="1800" b="1">
                <a:solidFill>
                  <a:schemeClr val="tx1"/>
                </a:solidFill>
                <a:latin typeface="Arial" panose="020B0604020202020204" pitchFamily="34" charset="0"/>
                <a:ea typeface="NanumSquare Bold" panose="020B0600000101010101" pitchFamily="50" charset="-127"/>
                <a:cs typeface="Arial" panose="020B0604020202020204" pitchFamily="34" charset="0"/>
              </a:rPr>
              <a:t>2D imaging</a:t>
            </a:r>
          </a:p>
        </p:txBody>
      </p:sp>
    </p:spTree>
    <p:extLst>
      <p:ext uri="{BB962C8B-B14F-4D97-AF65-F5344CB8AC3E}">
        <p14:creationId xmlns:p14="http://schemas.microsoft.com/office/powerpoint/2010/main" val="212869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7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da61d19ee0_0_567"/>
          <p:cNvSpPr txBox="1">
            <a:spLocks noGrp="1"/>
          </p:cNvSpPr>
          <p:nvPr>
            <p:ph type="title"/>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6"/>
              </a:buClr>
              <a:buSzPts val="2400"/>
              <a:buFont typeface="Calibri"/>
              <a:buNone/>
            </a:pPr>
            <a:r>
              <a:rPr lang="en-US" sz="2800"/>
              <a:t>Conclusion</a:t>
            </a:r>
            <a:endParaRPr sz="2800"/>
          </a:p>
        </p:txBody>
      </p:sp>
      <p:sp>
        <p:nvSpPr>
          <p:cNvPr id="3" name="TextBox 2">
            <a:extLst>
              <a:ext uri="{FF2B5EF4-FFF2-40B4-BE49-F238E27FC236}">
                <a16:creationId xmlns:a16="http://schemas.microsoft.com/office/drawing/2014/main" id="{7136A6A7-AD0C-D6D7-931E-9BA274AC89C0}"/>
              </a:ext>
            </a:extLst>
          </p:cNvPr>
          <p:cNvSpPr txBox="1"/>
          <p:nvPr/>
        </p:nvSpPr>
        <p:spPr>
          <a:xfrm>
            <a:off x="354650" y="1090013"/>
            <a:ext cx="2261134" cy="400110"/>
          </a:xfrm>
          <a:prstGeom prst="rect">
            <a:avLst/>
          </a:prstGeom>
          <a:noFill/>
        </p:spPr>
        <p:txBody>
          <a:bodyPr wrap="square" rtlCol="0">
            <a:spAutoFit/>
          </a:bodyPr>
          <a:lstStyle/>
          <a:p>
            <a:r>
              <a:rPr lang="en-US" altLang="ko-KR" sz="2000" b="1">
                <a:solidFill>
                  <a:schemeClr val="tx1"/>
                </a:solidFill>
                <a:latin typeface="+mn-lt"/>
                <a:ea typeface="NanumSquare Bold" panose="020B0600000101010101" pitchFamily="50" charset="-127"/>
                <a:cs typeface="Calibri" panose="020F0502020204030204" pitchFamily="34" charset="0"/>
              </a:rPr>
              <a:t>Main takeaways:</a:t>
            </a:r>
          </a:p>
        </p:txBody>
      </p:sp>
      <p:sp>
        <p:nvSpPr>
          <p:cNvPr id="4" name="TextBox 3">
            <a:extLst>
              <a:ext uri="{FF2B5EF4-FFF2-40B4-BE49-F238E27FC236}">
                <a16:creationId xmlns:a16="http://schemas.microsoft.com/office/drawing/2014/main" id="{B7FBD99C-97B2-0CB4-9142-8F9D338AF7A9}"/>
              </a:ext>
            </a:extLst>
          </p:cNvPr>
          <p:cNvSpPr txBox="1"/>
          <p:nvPr/>
        </p:nvSpPr>
        <p:spPr>
          <a:xfrm>
            <a:off x="407116" y="1571553"/>
            <a:ext cx="8736884" cy="1077218"/>
          </a:xfrm>
          <a:prstGeom prst="rect">
            <a:avLst/>
          </a:prstGeom>
          <a:noFill/>
        </p:spPr>
        <p:txBody>
          <a:bodyPr wrap="square" rtlCol="0">
            <a:spAutoFit/>
          </a:bodyPr>
          <a:lstStyle/>
          <a:p>
            <a:pPr marL="285750" indent="-285750">
              <a:buFontTx/>
              <a:buChar char="-"/>
            </a:pPr>
            <a:r>
              <a:rPr lang="en-US" altLang="ko-KR" sz="1600">
                <a:solidFill>
                  <a:schemeClr val="tx1"/>
                </a:solidFill>
                <a:latin typeface="+mn-lt"/>
                <a:ea typeface="NanumSquare Bold" panose="020B0600000101010101" pitchFamily="50" charset="-127"/>
                <a:cs typeface="Calibri" panose="020F0502020204030204" pitchFamily="34" charset="0"/>
              </a:rPr>
              <a:t>2D_3D </a:t>
            </a:r>
            <a:r>
              <a:rPr lang="en-US" altLang="ko-KR" sz="1600" err="1">
                <a:solidFill>
                  <a:schemeClr val="tx1"/>
                </a:solidFill>
                <a:latin typeface="+mn-lt"/>
                <a:ea typeface="NanumSquare Bold" panose="020B0600000101010101" pitchFamily="50" charset="-127"/>
                <a:cs typeface="Calibri" panose="020F0502020204030204" pitchFamily="34" charset="0"/>
              </a:rPr>
              <a:t>ReconstructionNet</a:t>
            </a:r>
            <a:r>
              <a:rPr lang="en-US" altLang="ko-KR" sz="1600">
                <a:solidFill>
                  <a:schemeClr val="tx1"/>
                </a:solidFill>
                <a:latin typeface="+mn-lt"/>
                <a:ea typeface="NanumSquare Bold" panose="020B0600000101010101" pitchFamily="50" charset="-127"/>
                <a:cs typeface="Calibri" panose="020F0502020204030204" pitchFamily="34" charset="0"/>
              </a:rPr>
              <a:t> is highly effective in reconstructing 3D cell shape</a:t>
            </a:r>
          </a:p>
          <a:p>
            <a:pPr marL="285750" indent="-285750">
              <a:buFontTx/>
              <a:buChar char="-"/>
            </a:pPr>
            <a:r>
              <a:rPr lang="en-US" altLang="ko-KR" sz="1600">
                <a:solidFill>
                  <a:schemeClr val="tx1"/>
                </a:solidFill>
                <a:latin typeface="+mn-lt"/>
                <a:ea typeface="NanumSquare Bold" panose="020B0600000101010101" pitchFamily="50" charset="-127"/>
                <a:cs typeface="Calibri" panose="020F0502020204030204" pitchFamily="34" charset="0"/>
              </a:rPr>
              <a:t>3D </a:t>
            </a:r>
            <a:r>
              <a:rPr lang="en-US" altLang="ko-KR" sz="1600" err="1">
                <a:solidFill>
                  <a:schemeClr val="tx1"/>
                </a:solidFill>
                <a:latin typeface="+mn-lt"/>
                <a:ea typeface="NanumSquare Bold" panose="020B0600000101010101" pitchFamily="50" charset="-127"/>
                <a:cs typeface="Calibri" panose="020F0502020204030204" pitchFamily="34" charset="0"/>
              </a:rPr>
              <a:t>AttentionNet</a:t>
            </a:r>
            <a:r>
              <a:rPr lang="en-US" altLang="ko-KR" sz="1600">
                <a:solidFill>
                  <a:schemeClr val="tx1"/>
                </a:solidFill>
                <a:latin typeface="+mn-lt"/>
                <a:ea typeface="NanumSquare Bold" panose="020B0600000101010101" pitchFamily="50" charset="-127"/>
                <a:cs typeface="Calibri" panose="020F0502020204030204" pitchFamily="34" charset="0"/>
              </a:rPr>
              <a:t> is capable of predicting 3D cell movements</a:t>
            </a:r>
          </a:p>
          <a:p>
            <a:pPr marL="285750" indent="-285750">
              <a:buFontTx/>
              <a:buChar char="-"/>
            </a:pPr>
            <a:r>
              <a:rPr lang="en-US" altLang="ko-KR" sz="1600">
                <a:solidFill>
                  <a:schemeClr val="tx1"/>
                </a:solidFill>
                <a:latin typeface="+mn-lt"/>
                <a:ea typeface="NanumSquare Bold" panose="020B0600000101010101" pitchFamily="50" charset="-127"/>
                <a:cs typeface="Calibri" panose="020F0502020204030204" pitchFamily="34" charset="0"/>
              </a:rPr>
              <a:t>Temporal 1D&amp;2D CNN autoencoder can reconstruct 3D cell behaviors via latent features</a:t>
            </a:r>
          </a:p>
          <a:p>
            <a:pPr marL="285750" indent="-285750">
              <a:buFontTx/>
              <a:buChar char="-"/>
            </a:pPr>
            <a:r>
              <a:rPr lang="en-US" altLang="ko-KR" sz="1600">
                <a:solidFill>
                  <a:schemeClr val="tx1"/>
                </a:solidFill>
                <a:latin typeface="+mn-lt"/>
                <a:ea typeface="NanumSquare Bold" panose="020B0600000101010101" pitchFamily="50" charset="-127"/>
                <a:cs typeface="Calibri" panose="020F0502020204030204" pitchFamily="34" charset="0"/>
              </a:rPr>
              <a:t>Movement behaviors of the truth and prediction display high discrepancy</a:t>
            </a:r>
          </a:p>
        </p:txBody>
      </p:sp>
      <p:sp>
        <p:nvSpPr>
          <p:cNvPr id="5" name="TextBox 4">
            <a:extLst>
              <a:ext uri="{FF2B5EF4-FFF2-40B4-BE49-F238E27FC236}">
                <a16:creationId xmlns:a16="http://schemas.microsoft.com/office/drawing/2014/main" id="{93847C55-C601-4D8D-A263-50FD6D85F39D}"/>
              </a:ext>
            </a:extLst>
          </p:cNvPr>
          <p:cNvSpPr txBox="1"/>
          <p:nvPr/>
        </p:nvSpPr>
        <p:spPr>
          <a:xfrm>
            <a:off x="354650" y="2824647"/>
            <a:ext cx="2261134" cy="400110"/>
          </a:xfrm>
          <a:prstGeom prst="rect">
            <a:avLst/>
          </a:prstGeom>
          <a:noFill/>
        </p:spPr>
        <p:txBody>
          <a:bodyPr wrap="square" rtlCol="0">
            <a:spAutoFit/>
          </a:bodyPr>
          <a:lstStyle/>
          <a:p>
            <a:r>
              <a:rPr lang="en-US" altLang="ko-KR" sz="2000" b="1">
                <a:solidFill>
                  <a:schemeClr val="tx1"/>
                </a:solidFill>
                <a:latin typeface="+mn-lt"/>
                <a:ea typeface="NanumSquare Bold" panose="020B0600000101010101" pitchFamily="50" charset="-127"/>
                <a:cs typeface="Calibri" panose="020F0502020204030204" pitchFamily="34" charset="0"/>
              </a:rPr>
              <a:t>Future plan:</a:t>
            </a:r>
          </a:p>
        </p:txBody>
      </p:sp>
      <p:sp>
        <p:nvSpPr>
          <p:cNvPr id="7" name="TextBox 6">
            <a:extLst>
              <a:ext uri="{FF2B5EF4-FFF2-40B4-BE49-F238E27FC236}">
                <a16:creationId xmlns:a16="http://schemas.microsoft.com/office/drawing/2014/main" id="{C88C61C7-9171-33EF-BE79-845508A99153}"/>
              </a:ext>
            </a:extLst>
          </p:cNvPr>
          <p:cNvSpPr txBox="1"/>
          <p:nvPr/>
        </p:nvSpPr>
        <p:spPr>
          <a:xfrm>
            <a:off x="407116" y="3326426"/>
            <a:ext cx="8736884" cy="830997"/>
          </a:xfrm>
          <a:prstGeom prst="rect">
            <a:avLst/>
          </a:prstGeom>
          <a:noFill/>
        </p:spPr>
        <p:txBody>
          <a:bodyPr wrap="square" rtlCol="0">
            <a:spAutoFit/>
          </a:bodyPr>
          <a:lstStyle/>
          <a:p>
            <a:pPr marL="285750" indent="-285750">
              <a:buFontTx/>
              <a:buChar char="-"/>
            </a:pPr>
            <a:r>
              <a:rPr lang="en-US" altLang="ko-KR" sz="1600">
                <a:solidFill>
                  <a:schemeClr val="tx1"/>
                </a:solidFill>
                <a:latin typeface="+mn-lt"/>
                <a:ea typeface="NanumSquare Bold" panose="020B0600000101010101" pitchFamily="50" charset="-127"/>
                <a:cs typeface="Calibri" panose="020F0502020204030204" pitchFamily="34" charset="0"/>
              </a:rPr>
              <a:t>Improve the 2D_3D </a:t>
            </a:r>
            <a:r>
              <a:rPr lang="en-US" altLang="ko-KR" sz="1600" err="1">
                <a:solidFill>
                  <a:schemeClr val="tx1"/>
                </a:solidFill>
                <a:latin typeface="+mn-lt"/>
                <a:ea typeface="NanumSquare Bold" panose="020B0600000101010101" pitchFamily="50" charset="-127"/>
                <a:cs typeface="Calibri" panose="020F0502020204030204" pitchFamily="34" charset="0"/>
              </a:rPr>
              <a:t>ReconstructionNet</a:t>
            </a:r>
            <a:r>
              <a:rPr lang="en-US" altLang="ko-KR" sz="1600">
                <a:solidFill>
                  <a:schemeClr val="tx1"/>
                </a:solidFill>
                <a:latin typeface="+mn-lt"/>
                <a:ea typeface="NanumSquare Bold" panose="020B0600000101010101" pitchFamily="50" charset="-127"/>
                <a:cs typeface="Calibri" panose="020F0502020204030204" pitchFamily="34" charset="0"/>
              </a:rPr>
              <a:t> to be capable of accurately inferring Z position</a:t>
            </a:r>
          </a:p>
          <a:p>
            <a:pPr marL="285750" indent="-285750">
              <a:buFontTx/>
              <a:buChar char="-"/>
            </a:pPr>
            <a:r>
              <a:rPr lang="en-US" altLang="ko-KR" sz="1600">
                <a:solidFill>
                  <a:schemeClr val="tx1"/>
                </a:solidFill>
                <a:latin typeface="+mn-lt"/>
                <a:ea typeface="NanumSquare Bold" panose="020B0600000101010101" pitchFamily="50" charset="-127"/>
                <a:cs typeface="Calibri" panose="020F0502020204030204" pitchFamily="34" charset="0"/>
              </a:rPr>
              <a:t>Investigate the reason for distinctive behaviors between truth and prediction</a:t>
            </a:r>
          </a:p>
          <a:p>
            <a:pPr marL="285750" indent="-285750">
              <a:buFontTx/>
              <a:buChar char="-"/>
            </a:pPr>
            <a:r>
              <a:rPr lang="en-US" altLang="ko-KR" sz="1600">
                <a:solidFill>
                  <a:schemeClr val="tx1"/>
                </a:solidFill>
                <a:latin typeface="+mn-lt"/>
                <a:ea typeface="NanumSquare Bold" panose="020B0600000101010101" pitchFamily="50" charset="-127"/>
                <a:cs typeface="Calibri" panose="020F0502020204030204" pitchFamily="34" charset="0"/>
              </a:rPr>
              <a:t>Train on cells with irregular 3D morphology e.g. fibroblasts</a:t>
            </a:r>
          </a:p>
        </p:txBody>
      </p:sp>
    </p:spTree>
    <p:extLst>
      <p:ext uri="{BB962C8B-B14F-4D97-AF65-F5344CB8AC3E}">
        <p14:creationId xmlns:p14="http://schemas.microsoft.com/office/powerpoint/2010/main" val="939314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B2D8F-F173-B090-B76E-E962182296D5}"/>
              </a:ext>
            </a:extLst>
          </p:cNvPr>
          <p:cNvSpPr>
            <a:spLocks noGrp="1"/>
          </p:cNvSpPr>
          <p:nvPr>
            <p:ph type="title"/>
          </p:nvPr>
        </p:nvSpPr>
        <p:spPr/>
        <p:txBody>
          <a:bodyPr/>
          <a:lstStyle/>
          <a:p>
            <a:r>
              <a:rPr lang="en-US"/>
              <a:t>THANK YOU</a:t>
            </a:r>
          </a:p>
        </p:txBody>
      </p:sp>
      <p:sp>
        <p:nvSpPr>
          <p:cNvPr id="4" name="Text Placeholder 3">
            <a:extLst>
              <a:ext uri="{FF2B5EF4-FFF2-40B4-BE49-F238E27FC236}">
                <a16:creationId xmlns:a16="http://schemas.microsoft.com/office/drawing/2014/main" id="{B43673CA-1AF6-3F32-A8CF-8EBB1B6DFCEE}"/>
              </a:ext>
            </a:extLst>
          </p:cNvPr>
          <p:cNvSpPr>
            <a:spLocks noGrp="1"/>
          </p:cNvSpPr>
          <p:nvPr>
            <p:ph type="body" idx="2"/>
          </p:nvPr>
        </p:nvSpPr>
        <p:spPr/>
        <p:txBody>
          <a:bodyPr/>
          <a:lstStyle/>
          <a:p>
            <a:endParaRPr lang="en-US"/>
          </a:p>
        </p:txBody>
      </p:sp>
      <p:pic>
        <p:nvPicPr>
          <p:cNvPr id="5" name="Picture 4" descr="A red spider person with white eyes and a hand gesture&#10;&#10;Description automatically generated">
            <a:extLst>
              <a:ext uri="{FF2B5EF4-FFF2-40B4-BE49-F238E27FC236}">
                <a16:creationId xmlns:a16="http://schemas.microsoft.com/office/drawing/2014/main" id="{78942295-11D4-DCF2-68AE-5AD6E2A1E9FA}"/>
              </a:ext>
            </a:extLst>
          </p:cNvPr>
          <p:cNvPicPr>
            <a:picLocks noChangeAspect="1"/>
          </p:cNvPicPr>
          <p:nvPr/>
        </p:nvPicPr>
        <p:blipFill>
          <a:blip r:embed="rId2"/>
          <a:stretch>
            <a:fillRect/>
          </a:stretch>
        </p:blipFill>
        <p:spPr>
          <a:xfrm>
            <a:off x="2786062" y="1233487"/>
            <a:ext cx="3571875" cy="2676525"/>
          </a:xfrm>
          <a:prstGeom prst="rect">
            <a:avLst/>
          </a:prstGeom>
        </p:spPr>
      </p:pic>
    </p:spTree>
    <p:extLst>
      <p:ext uri="{BB962C8B-B14F-4D97-AF65-F5344CB8AC3E}">
        <p14:creationId xmlns:p14="http://schemas.microsoft.com/office/powerpoint/2010/main" val="1045368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Google Shape;287;gda61d19ee0_0_567">
            <a:extLst>
              <a:ext uri="{FF2B5EF4-FFF2-40B4-BE49-F238E27FC236}">
                <a16:creationId xmlns:a16="http://schemas.microsoft.com/office/drawing/2014/main" id="{CB1A96AD-3391-D620-988C-2B4216C4DB4E}"/>
              </a:ext>
            </a:extLst>
          </p:cNvPr>
          <p:cNvSpPr txBox="1">
            <a:spLocks/>
          </p:cNvSpPr>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Calibri"/>
              <a:buNone/>
              <a:defRPr sz="4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chemeClr val="accent6"/>
              </a:buClr>
            </a:pPr>
            <a:r>
              <a:rPr lang="en-US" sz="2800"/>
              <a:t>Model can pickup in-focus cells</a:t>
            </a:r>
          </a:p>
        </p:txBody>
      </p:sp>
      <p:pic>
        <p:nvPicPr>
          <p:cNvPr id="16" name="Picture 15">
            <a:extLst>
              <a:ext uri="{FF2B5EF4-FFF2-40B4-BE49-F238E27FC236}">
                <a16:creationId xmlns:a16="http://schemas.microsoft.com/office/drawing/2014/main" id="{B996D34E-8641-C65E-F770-1FCD5B6215D2}"/>
              </a:ext>
            </a:extLst>
          </p:cNvPr>
          <p:cNvPicPr>
            <a:picLocks noChangeAspect="1"/>
          </p:cNvPicPr>
          <p:nvPr/>
        </p:nvPicPr>
        <p:blipFill>
          <a:blip r:embed="rId3"/>
          <a:stretch>
            <a:fillRect/>
          </a:stretch>
        </p:blipFill>
        <p:spPr>
          <a:xfrm>
            <a:off x="4844169" y="1298487"/>
            <a:ext cx="4038987" cy="3152361"/>
          </a:xfrm>
          <a:prstGeom prst="rect">
            <a:avLst/>
          </a:prstGeom>
        </p:spPr>
      </p:pic>
      <p:pic>
        <p:nvPicPr>
          <p:cNvPr id="22" name="Picture 21">
            <a:extLst>
              <a:ext uri="{FF2B5EF4-FFF2-40B4-BE49-F238E27FC236}">
                <a16:creationId xmlns:a16="http://schemas.microsoft.com/office/drawing/2014/main" id="{36668CEB-44EF-50D1-E39A-24B068417D91}"/>
              </a:ext>
            </a:extLst>
          </p:cNvPr>
          <p:cNvPicPr>
            <a:picLocks noChangeAspect="1"/>
          </p:cNvPicPr>
          <p:nvPr/>
        </p:nvPicPr>
        <p:blipFill>
          <a:blip r:embed="rId4"/>
          <a:stretch>
            <a:fillRect/>
          </a:stretch>
        </p:blipFill>
        <p:spPr>
          <a:xfrm>
            <a:off x="250756" y="1298489"/>
            <a:ext cx="4036114" cy="3152360"/>
          </a:xfrm>
          <a:prstGeom prst="rect">
            <a:avLst/>
          </a:prstGeom>
        </p:spPr>
      </p:pic>
      <p:sp>
        <p:nvSpPr>
          <p:cNvPr id="14" name="직사각형 10">
            <a:extLst>
              <a:ext uri="{FF2B5EF4-FFF2-40B4-BE49-F238E27FC236}">
                <a16:creationId xmlns:a16="http://schemas.microsoft.com/office/drawing/2014/main" id="{30F300E4-F9DA-84AA-6B00-B70F2A03628A}"/>
              </a:ext>
            </a:extLst>
          </p:cNvPr>
          <p:cNvSpPr/>
          <p:nvPr/>
        </p:nvSpPr>
        <p:spPr>
          <a:xfrm rot="5400000">
            <a:off x="2417934" y="1303695"/>
            <a:ext cx="361770" cy="417519"/>
          </a:xfrm>
          <a:prstGeom prst="rect">
            <a:avLst/>
          </a:prstGeom>
          <a:noFill/>
          <a:ln w="19050">
            <a:solidFill>
              <a:srgbClr val="C00000"/>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0" name="직사각형 10">
            <a:extLst>
              <a:ext uri="{FF2B5EF4-FFF2-40B4-BE49-F238E27FC236}">
                <a16:creationId xmlns:a16="http://schemas.microsoft.com/office/drawing/2014/main" id="{CA0B57DB-DB78-4721-9D46-E8366CF50C14}"/>
              </a:ext>
            </a:extLst>
          </p:cNvPr>
          <p:cNvSpPr/>
          <p:nvPr/>
        </p:nvSpPr>
        <p:spPr>
          <a:xfrm rot="5400000">
            <a:off x="2520069" y="2379939"/>
            <a:ext cx="244585" cy="330433"/>
          </a:xfrm>
          <a:prstGeom prst="rect">
            <a:avLst/>
          </a:prstGeom>
          <a:noFill/>
          <a:ln w="19050">
            <a:solidFill>
              <a:srgbClr val="C00000"/>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3" name="직사각형 10">
            <a:extLst>
              <a:ext uri="{FF2B5EF4-FFF2-40B4-BE49-F238E27FC236}">
                <a16:creationId xmlns:a16="http://schemas.microsoft.com/office/drawing/2014/main" id="{797018D5-AF95-8CA6-54B9-2907D6F7E9F3}"/>
              </a:ext>
            </a:extLst>
          </p:cNvPr>
          <p:cNvSpPr/>
          <p:nvPr/>
        </p:nvSpPr>
        <p:spPr>
          <a:xfrm rot="5400000">
            <a:off x="2418852" y="1827330"/>
            <a:ext cx="361770" cy="417519"/>
          </a:xfrm>
          <a:prstGeom prst="rect">
            <a:avLst/>
          </a:prstGeom>
          <a:noFill/>
          <a:ln w="19050">
            <a:solidFill>
              <a:srgbClr val="C00000"/>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3" name="직사각형 10">
            <a:extLst>
              <a:ext uri="{FF2B5EF4-FFF2-40B4-BE49-F238E27FC236}">
                <a16:creationId xmlns:a16="http://schemas.microsoft.com/office/drawing/2014/main" id="{BF5F319A-08A3-AFEE-1587-103CD837057C}"/>
              </a:ext>
            </a:extLst>
          </p:cNvPr>
          <p:cNvSpPr/>
          <p:nvPr/>
        </p:nvSpPr>
        <p:spPr>
          <a:xfrm rot="5400000">
            <a:off x="2057058" y="3865622"/>
            <a:ext cx="470501" cy="195500"/>
          </a:xfrm>
          <a:prstGeom prst="rect">
            <a:avLst/>
          </a:prstGeom>
          <a:noFill/>
          <a:ln w="19050">
            <a:solidFill>
              <a:srgbClr val="C00000"/>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4" name="직사각형 10">
            <a:extLst>
              <a:ext uri="{FF2B5EF4-FFF2-40B4-BE49-F238E27FC236}">
                <a16:creationId xmlns:a16="http://schemas.microsoft.com/office/drawing/2014/main" id="{C2A2B32A-C1A3-01FB-9A3B-81778DF5D874}"/>
              </a:ext>
            </a:extLst>
          </p:cNvPr>
          <p:cNvSpPr/>
          <p:nvPr/>
        </p:nvSpPr>
        <p:spPr>
          <a:xfrm rot="5400000">
            <a:off x="3335404" y="3358269"/>
            <a:ext cx="260771" cy="337900"/>
          </a:xfrm>
          <a:prstGeom prst="rect">
            <a:avLst/>
          </a:prstGeom>
          <a:noFill/>
          <a:ln w="19050">
            <a:solidFill>
              <a:srgbClr val="C00000"/>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5" name="직사각형 10">
            <a:extLst>
              <a:ext uri="{FF2B5EF4-FFF2-40B4-BE49-F238E27FC236}">
                <a16:creationId xmlns:a16="http://schemas.microsoft.com/office/drawing/2014/main" id="{081EE0F6-B14D-8EF1-0B14-23E551B63E93}"/>
              </a:ext>
            </a:extLst>
          </p:cNvPr>
          <p:cNvSpPr/>
          <p:nvPr/>
        </p:nvSpPr>
        <p:spPr>
          <a:xfrm rot="5400000">
            <a:off x="881185" y="2204090"/>
            <a:ext cx="304663" cy="330434"/>
          </a:xfrm>
          <a:prstGeom prst="rect">
            <a:avLst/>
          </a:prstGeom>
          <a:noFill/>
          <a:ln w="19050">
            <a:solidFill>
              <a:srgbClr val="C00000"/>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6" name="직사각형 10">
            <a:extLst>
              <a:ext uri="{FF2B5EF4-FFF2-40B4-BE49-F238E27FC236}">
                <a16:creationId xmlns:a16="http://schemas.microsoft.com/office/drawing/2014/main" id="{CF9DCB14-E124-A240-2AF5-B30E2BD8BA3F}"/>
              </a:ext>
            </a:extLst>
          </p:cNvPr>
          <p:cNvSpPr/>
          <p:nvPr/>
        </p:nvSpPr>
        <p:spPr>
          <a:xfrm rot="5400000">
            <a:off x="3245095" y="1777132"/>
            <a:ext cx="361770" cy="417519"/>
          </a:xfrm>
          <a:prstGeom prst="rect">
            <a:avLst/>
          </a:prstGeom>
          <a:noFill/>
          <a:ln w="19050">
            <a:solidFill>
              <a:srgbClr val="C00000"/>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64899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da61d19ee0_0_567"/>
          <p:cNvSpPr txBox="1">
            <a:spLocks noGrp="1"/>
          </p:cNvSpPr>
          <p:nvPr>
            <p:ph type="title"/>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6"/>
              </a:buClr>
              <a:buSzPts val="2400"/>
              <a:buFont typeface="Calibri"/>
              <a:buNone/>
            </a:pPr>
            <a:r>
              <a:rPr lang="en-US" sz="2800"/>
              <a:t>Cells move out of focus due to z direction movement</a:t>
            </a:r>
            <a:endParaRPr sz="2800"/>
          </a:p>
        </p:txBody>
      </p:sp>
      <p:pic>
        <p:nvPicPr>
          <p:cNvPr id="5" name="Th0 test">
            <a:hlinkClick r:id="" action="ppaction://media"/>
            <a:extLst>
              <a:ext uri="{FF2B5EF4-FFF2-40B4-BE49-F238E27FC236}">
                <a16:creationId xmlns:a16="http://schemas.microsoft.com/office/drawing/2014/main" id="{E660AB7A-B756-2500-7005-D8CC4DEBB0F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4291" y="949805"/>
            <a:ext cx="3808866" cy="3793645"/>
          </a:xfrm>
          <a:prstGeom prst="rect">
            <a:avLst/>
          </a:prstGeom>
        </p:spPr>
      </p:pic>
      <p:pic>
        <p:nvPicPr>
          <p:cNvPr id="10" name="Picture 9" descr="A collage of images of a broken object&#10;&#10;Description automatically generated">
            <a:extLst>
              <a:ext uri="{FF2B5EF4-FFF2-40B4-BE49-F238E27FC236}">
                <a16:creationId xmlns:a16="http://schemas.microsoft.com/office/drawing/2014/main" id="{353581BE-FF00-B402-415E-8A44F0002FD1}"/>
              </a:ext>
            </a:extLst>
          </p:cNvPr>
          <p:cNvPicPr>
            <a:picLocks noChangeAspect="1"/>
          </p:cNvPicPr>
          <p:nvPr/>
        </p:nvPicPr>
        <p:blipFill rotWithShape="1">
          <a:blip r:embed="rId6"/>
          <a:srcRect b="2209"/>
          <a:stretch/>
        </p:blipFill>
        <p:spPr>
          <a:xfrm>
            <a:off x="4146494" y="1534936"/>
            <a:ext cx="4890826" cy="1311691"/>
          </a:xfrm>
          <a:prstGeom prst="rect">
            <a:avLst/>
          </a:prstGeom>
        </p:spPr>
      </p:pic>
      <p:sp>
        <p:nvSpPr>
          <p:cNvPr id="11" name="Rectangle 10">
            <a:extLst>
              <a:ext uri="{FF2B5EF4-FFF2-40B4-BE49-F238E27FC236}">
                <a16:creationId xmlns:a16="http://schemas.microsoft.com/office/drawing/2014/main" id="{7C40F300-9A1C-0D68-62D4-37A0B71A2198}"/>
              </a:ext>
            </a:extLst>
          </p:cNvPr>
          <p:cNvSpPr/>
          <p:nvPr/>
        </p:nvSpPr>
        <p:spPr>
          <a:xfrm>
            <a:off x="1932864" y="1875501"/>
            <a:ext cx="402122" cy="345184"/>
          </a:xfrm>
          <a:prstGeom prst="rect">
            <a:avLst/>
          </a:prstGeom>
          <a:noFill/>
          <a:ln w="1905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TextBox 11">
            <a:extLst>
              <a:ext uri="{FF2B5EF4-FFF2-40B4-BE49-F238E27FC236}">
                <a16:creationId xmlns:a16="http://schemas.microsoft.com/office/drawing/2014/main" id="{39D555A4-0C59-4BCE-7D03-08D086A74C3E}"/>
              </a:ext>
            </a:extLst>
          </p:cNvPr>
          <p:cNvSpPr txBox="1"/>
          <p:nvPr/>
        </p:nvSpPr>
        <p:spPr>
          <a:xfrm>
            <a:off x="4276757" y="1257937"/>
            <a:ext cx="752443" cy="276999"/>
          </a:xfrm>
          <a:prstGeom prst="rect">
            <a:avLst/>
          </a:prstGeom>
          <a:noFill/>
        </p:spPr>
        <p:txBody>
          <a:bodyPr wrap="square" rtlCol="0">
            <a:spAutoFit/>
          </a:bodyPr>
          <a:lstStyle/>
          <a:p>
            <a:pPr algn="ctr"/>
            <a:r>
              <a:rPr lang="en-US" sz="1200" b="1"/>
              <a:t>t=0</a:t>
            </a:r>
          </a:p>
        </p:txBody>
      </p:sp>
      <p:sp>
        <p:nvSpPr>
          <p:cNvPr id="13" name="TextBox 12">
            <a:extLst>
              <a:ext uri="{FF2B5EF4-FFF2-40B4-BE49-F238E27FC236}">
                <a16:creationId xmlns:a16="http://schemas.microsoft.com/office/drawing/2014/main" id="{998C26D3-84C0-0E04-3870-D2B3AD490627}"/>
              </a:ext>
            </a:extLst>
          </p:cNvPr>
          <p:cNvSpPr txBox="1"/>
          <p:nvPr/>
        </p:nvSpPr>
        <p:spPr>
          <a:xfrm>
            <a:off x="5746328" y="1257937"/>
            <a:ext cx="752443" cy="276999"/>
          </a:xfrm>
          <a:prstGeom prst="rect">
            <a:avLst/>
          </a:prstGeom>
          <a:noFill/>
        </p:spPr>
        <p:txBody>
          <a:bodyPr wrap="square" rtlCol="0">
            <a:spAutoFit/>
          </a:bodyPr>
          <a:lstStyle/>
          <a:p>
            <a:pPr algn="ctr"/>
            <a:r>
              <a:rPr lang="en-US" sz="1200" b="1"/>
              <a:t>t=1</a:t>
            </a:r>
          </a:p>
        </p:txBody>
      </p:sp>
      <p:sp>
        <p:nvSpPr>
          <p:cNvPr id="14" name="TextBox 13">
            <a:extLst>
              <a:ext uri="{FF2B5EF4-FFF2-40B4-BE49-F238E27FC236}">
                <a16:creationId xmlns:a16="http://schemas.microsoft.com/office/drawing/2014/main" id="{59C91798-8AA0-079D-832D-21634DB134C0}"/>
              </a:ext>
            </a:extLst>
          </p:cNvPr>
          <p:cNvSpPr txBox="1"/>
          <p:nvPr/>
        </p:nvSpPr>
        <p:spPr>
          <a:xfrm>
            <a:off x="7015602" y="1257937"/>
            <a:ext cx="752443" cy="276999"/>
          </a:xfrm>
          <a:prstGeom prst="rect">
            <a:avLst/>
          </a:prstGeom>
          <a:noFill/>
        </p:spPr>
        <p:txBody>
          <a:bodyPr wrap="square" rtlCol="0">
            <a:spAutoFit/>
          </a:bodyPr>
          <a:lstStyle/>
          <a:p>
            <a:pPr algn="ctr"/>
            <a:r>
              <a:rPr lang="en-US" sz="1200" b="1"/>
              <a:t>t=2</a:t>
            </a:r>
          </a:p>
        </p:txBody>
      </p:sp>
      <p:sp>
        <p:nvSpPr>
          <p:cNvPr id="15" name="TextBox 14">
            <a:extLst>
              <a:ext uri="{FF2B5EF4-FFF2-40B4-BE49-F238E27FC236}">
                <a16:creationId xmlns:a16="http://schemas.microsoft.com/office/drawing/2014/main" id="{AF80A5D5-5649-FFDC-A849-A8C1DC0B6C06}"/>
              </a:ext>
            </a:extLst>
          </p:cNvPr>
          <p:cNvSpPr txBox="1"/>
          <p:nvPr/>
        </p:nvSpPr>
        <p:spPr>
          <a:xfrm>
            <a:off x="8093288" y="1257937"/>
            <a:ext cx="752443" cy="276999"/>
          </a:xfrm>
          <a:prstGeom prst="rect">
            <a:avLst/>
          </a:prstGeom>
          <a:noFill/>
        </p:spPr>
        <p:txBody>
          <a:bodyPr wrap="square" rtlCol="0">
            <a:spAutoFit/>
          </a:bodyPr>
          <a:lstStyle/>
          <a:p>
            <a:pPr algn="ctr"/>
            <a:r>
              <a:rPr lang="en-US" sz="1200" b="1"/>
              <a:t>t=3</a:t>
            </a:r>
          </a:p>
        </p:txBody>
      </p:sp>
      <p:cxnSp>
        <p:nvCxnSpPr>
          <p:cNvPr id="17" name="Straight Connector 16">
            <a:extLst>
              <a:ext uri="{FF2B5EF4-FFF2-40B4-BE49-F238E27FC236}">
                <a16:creationId xmlns:a16="http://schemas.microsoft.com/office/drawing/2014/main" id="{11B2E113-CF31-D0BF-281D-89A990EC0BC2}"/>
              </a:ext>
            </a:extLst>
          </p:cNvPr>
          <p:cNvCxnSpPr>
            <a:cxnSpLocks/>
          </p:cNvCxnSpPr>
          <p:nvPr/>
        </p:nvCxnSpPr>
        <p:spPr>
          <a:xfrm flipV="1">
            <a:off x="2307191" y="1257937"/>
            <a:ext cx="1850147" cy="617564"/>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BADF3A0-C272-E50D-986D-6FAF4D794AD8}"/>
              </a:ext>
            </a:extLst>
          </p:cNvPr>
          <p:cNvCxnSpPr>
            <a:cxnSpLocks/>
          </p:cNvCxnSpPr>
          <p:nvPr/>
        </p:nvCxnSpPr>
        <p:spPr>
          <a:xfrm>
            <a:off x="2334986" y="2220685"/>
            <a:ext cx="1811508" cy="702131"/>
          </a:xfrm>
          <a:prstGeom prst="line">
            <a:avLst/>
          </a:prstGeom>
          <a:ln w="1905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04027FD-EFA9-F9A5-8085-1F7C7F3648B5}"/>
              </a:ext>
            </a:extLst>
          </p:cNvPr>
          <p:cNvSpPr/>
          <p:nvPr/>
        </p:nvSpPr>
        <p:spPr>
          <a:xfrm>
            <a:off x="4157338" y="1257937"/>
            <a:ext cx="4890826" cy="1673042"/>
          </a:xfrm>
          <a:prstGeom prst="rect">
            <a:avLst/>
          </a:prstGeom>
          <a:noFill/>
          <a:ln w="1905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5" name="Picture 24">
            <a:extLst>
              <a:ext uri="{FF2B5EF4-FFF2-40B4-BE49-F238E27FC236}">
                <a16:creationId xmlns:a16="http://schemas.microsoft.com/office/drawing/2014/main" id="{3D61AD4A-CB73-FB43-AEA1-2C25A65C11C9}"/>
              </a:ext>
            </a:extLst>
          </p:cNvPr>
          <p:cNvPicPr>
            <a:picLocks noChangeAspect="1"/>
          </p:cNvPicPr>
          <p:nvPr/>
        </p:nvPicPr>
        <p:blipFill>
          <a:blip r:embed="rId7"/>
          <a:stretch>
            <a:fillRect/>
          </a:stretch>
        </p:blipFill>
        <p:spPr>
          <a:xfrm>
            <a:off x="5370151" y="3885563"/>
            <a:ext cx="670686" cy="671441"/>
          </a:xfrm>
          <a:prstGeom prst="rect">
            <a:avLst/>
          </a:prstGeom>
        </p:spPr>
      </p:pic>
      <p:pic>
        <p:nvPicPr>
          <p:cNvPr id="28" name="Picture 27">
            <a:extLst>
              <a:ext uri="{FF2B5EF4-FFF2-40B4-BE49-F238E27FC236}">
                <a16:creationId xmlns:a16="http://schemas.microsoft.com/office/drawing/2014/main" id="{D7888CC0-3D5E-328A-78DB-8F2E5F0F8EBB}"/>
              </a:ext>
            </a:extLst>
          </p:cNvPr>
          <p:cNvPicPr>
            <a:picLocks noChangeAspect="1"/>
          </p:cNvPicPr>
          <p:nvPr/>
        </p:nvPicPr>
        <p:blipFill>
          <a:blip r:embed="rId8"/>
          <a:stretch>
            <a:fillRect/>
          </a:stretch>
        </p:blipFill>
        <p:spPr>
          <a:xfrm>
            <a:off x="6310801" y="3885563"/>
            <a:ext cx="672198" cy="671441"/>
          </a:xfrm>
          <a:prstGeom prst="rect">
            <a:avLst/>
          </a:prstGeom>
        </p:spPr>
      </p:pic>
      <p:pic>
        <p:nvPicPr>
          <p:cNvPr id="31" name="Picture 30">
            <a:extLst>
              <a:ext uri="{FF2B5EF4-FFF2-40B4-BE49-F238E27FC236}">
                <a16:creationId xmlns:a16="http://schemas.microsoft.com/office/drawing/2014/main" id="{4B80AC8A-5FF2-07F9-BB4E-61DB77655F5F}"/>
              </a:ext>
            </a:extLst>
          </p:cNvPr>
          <p:cNvPicPr>
            <a:picLocks noChangeAspect="1"/>
          </p:cNvPicPr>
          <p:nvPr/>
        </p:nvPicPr>
        <p:blipFill>
          <a:blip r:embed="rId9"/>
          <a:stretch>
            <a:fillRect/>
          </a:stretch>
        </p:blipFill>
        <p:spPr>
          <a:xfrm>
            <a:off x="7241698" y="3876455"/>
            <a:ext cx="673714" cy="671441"/>
          </a:xfrm>
          <a:prstGeom prst="rect">
            <a:avLst/>
          </a:prstGeom>
        </p:spPr>
      </p:pic>
      <p:pic>
        <p:nvPicPr>
          <p:cNvPr id="32" name="Picture 31">
            <a:extLst>
              <a:ext uri="{FF2B5EF4-FFF2-40B4-BE49-F238E27FC236}">
                <a16:creationId xmlns:a16="http://schemas.microsoft.com/office/drawing/2014/main" id="{FDDF1B02-E6B5-3C65-F5B4-D855C3EF048D}"/>
              </a:ext>
            </a:extLst>
          </p:cNvPr>
          <p:cNvPicPr>
            <a:picLocks noChangeAspect="1"/>
          </p:cNvPicPr>
          <p:nvPr/>
        </p:nvPicPr>
        <p:blipFill>
          <a:blip r:embed="rId10"/>
          <a:stretch>
            <a:fillRect/>
          </a:stretch>
        </p:blipFill>
        <p:spPr>
          <a:xfrm>
            <a:off x="4439404" y="3885563"/>
            <a:ext cx="671441" cy="671441"/>
          </a:xfrm>
          <a:prstGeom prst="rect">
            <a:avLst/>
          </a:prstGeom>
        </p:spPr>
      </p:pic>
      <p:pic>
        <p:nvPicPr>
          <p:cNvPr id="33" name="Picture 32">
            <a:extLst>
              <a:ext uri="{FF2B5EF4-FFF2-40B4-BE49-F238E27FC236}">
                <a16:creationId xmlns:a16="http://schemas.microsoft.com/office/drawing/2014/main" id="{8096E41C-07DF-0C81-DC6C-DB32C901A28C}"/>
              </a:ext>
            </a:extLst>
          </p:cNvPr>
          <p:cNvPicPr>
            <a:picLocks noChangeAspect="1"/>
          </p:cNvPicPr>
          <p:nvPr/>
        </p:nvPicPr>
        <p:blipFill>
          <a:blip r:embed="rId11"/>
          <a:stretch>
            <a:fillRect/>
          </a:stretch>
        </p:blipFill>
        <p:spPr>
          <a:xfrm>
            <a:off x="8174719" y="3876776"/>
            <a:ext cx="677938" cy="680228"/>
          </a:xfrm>
          <a:prstGeom prst="rect">
            <a:avLst/>
          </a:prstGeom>
        </p:spPr>
      </p:pic>
      <p:cxnSp>
        <p:nvCxnSpPr>
          <p:cNvPr id="35" name="Straight Arrow Connector 34">
            <a:extLst>
              <a:ext uri="{FF2B5EF4-FFF2-40B4-BE49-F238E27FC236}">
                <a16:creationId xmlns:a16="http://schemas.microsoft.com/office/drawing/2014/main" id="{580B0B42-0A2E-0A4A-C01C-098CA6C275F4}"/>
              </a:ext>
            </a:extLst>
          </p:cNvPr>
          <p:cNvCxnSpPr>
            <a:cxnSpLocks/>
          </p:cNvCxnSpPr>
          <p:nvPr/>
        </p:nvCxnSpPr>
        <p:spPr>
          <a:xfrm>
            <a:off x="132851" y="4875169"/>
            <a:ext cx="5834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2A9C404-4E1E-47EC-E499-49129C53EB5D}"/>
              </a:ext>
            </a:extLst>
          </p:cNvPr>
          <p:cNvSpPr txBox="1"/>
          <p:nvPr/>
        </p:nvSpPr>
        <p:spPr>
          <a:xfrm>
            <a:off x="558364" y="4760140"/>
            <a:ext cx="472440" cy="246221"/>
          </a:xfrm>
          <a:prstGeom prst="rect">
            <a:avLst/>
          </a:prstGeom>
          <a:noFill/>
        </p:spPr>
        <p:txBody>
          <a:bodyPr wrap="square" rtlCol="0">
            <a:spAutoFit/>
          </a:bodyPr>
          <a:lstStyle/>
          <a:p>
            <a:pPr algn="ctr"/>
            <a:r>
              <a:rPr lang="en-US" sz="1000" b="1"/>
              <a:t>x</a:t>
            </a:r>
          </a:p>
        </p:txBody>
      </p:sp>
      <p:cxnSp>
        <p:nvCxnSpPr>
          <p:cNvPr id="39" name="Straight Arrow Connector 38">
            <a:extLst>
              <a:ext uri="{FF2B5EF4-FFF2-40B4-BE49-F238E27FC236}">
                <a16:creationId xmlns:a16="http://schemas.microsoft.com/office/drawing/2014/main" id="{F14A9028-F0E2-8736-2A66-0BAF5747D925}"/>
              </a:ext>
            </a:extLst>
          </p:cNvPr>
          <p:cNvCxnSpPr>
            <a:cxnSpLocks/>
          </p:cNvCxnSpPr>
          <p:nvPr/>
        </p:nvCxnSpPr>
        <p:spPr>
          <a:xfrm flipV="1">
            <a:off x="132851" y="4368439"/>
            <a:ext cx="0" cy="506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ED45CE3-A81A-1C7D-7D0B-4D3EA8B2BDA5}"/>
              </a:ext>
            </a:extLst>
          </p:cNvPr>
          <p:cNvSpPr txBox="1"/>
          <p:nvPr/>
        </p:nvSpPr>
        <p:spPr>
          <a:xfrm>
            <a:off x="-125266" y="4083574"/>
            <a:ext cx="472440" cy="246221"/>
          </a:xfrm>
          <a:prstGeom prst="rect">
            <a:avLst/>
          </a:prstGeom>
          <a:noFill/>
        </p:spPr>
        <p:txBody>
          <a:bodyPr wrap="square" rtlCol="0">
            <a:spAutoFit/>
          </a:bodyPr>
          <a:lstStyle/>
          <a:p>
            <a:pPr algn="ctr"/>
            <a:r>
              <a:rPr lang="en-US" sz="1000" b="1"/>
              <a:t>y</a:t>
            </a:r>
          </a:p>
        </p:txBody>
      </p:sp>
      <p:sp>
        <p:nvSpPr>
          <p:cNvPr id="42" name="TextBox 41">
            <a:extLst>
              <a:ext uri="{FF2B5EF4-FFF2-40B4-BE49-F238E27FC236}">
                <a16:creationId xmlns:a16="http://schemas.microsoft.com/office/drawing/2014/main" id="{3A003CFD-3AB4-356B-8038-66DFBA2D75E7}"/>
              </a:ext>
            </a:extLst>
          </p:cNvPr>
          <p:cNvSpPr txBox="1"/>
          <p:nvPr/>
        </p:nvSpPr>
        <p:spPr>
          <a:xfrm>
            <a:off x="6166481" y="3365417"/>
            <a:ext cx="973993" cy="461665"/>
          </a:xfrm>
          <a:prstGeom prst="rect">
            <a:avLst/>
          </a:prstGeom>
          <a:noFill/>
        </p:spPr>
        <p:txBody>
          <a:bodyPr wrap="square" rtlCol="0">
            <a:spAutoFit/>
          </a:bodyPr>
          <a:lstStyle/>
          <a:p>
            <a:pPr algn="ctr"/>
            <a:r>
              <a:rPr lang="en-US" sz="1200" b="1"/>
              <a:t>Plane in focus</a:t>
            </a:r>
          </a:p>
        </p:txBody>
      </p:sp>
      <p:sp>
        <p:nvSpPr>
          <p:cNvPr id="43" name="TextBox 42">
            <a:extLst>
              <a:ext uri="{FF2B5EF4-FFF2-40B4-BE49-F238E27FC236}">
                <a16:creationId xmlns:a16="http://schemas.microsoft.com/office/drawing/2014/main" id="{2EBAE339-E4EF-8D46-923A-64AF68E72D64}"/>
              </a:ext>
            </a:extLst>
          </p:cNvPr>
          <p:cNvSpPr txBox="1"/>
          <p:nvPr/>
        </p:nvSpPr>
        <p:spPr>
          <a:xfrm>
            <a:off x="4883154" y="3319250"/>
            <a:ext cx="973993" cy="276999"/>
          </a:xfrm>
          <a:prstGeom prst="rect">
            <a:avLst/>
          </a:prstGeom>
          <a:noFill/>
        </p:spPr>
        <p:txBody>
          <a:bodyPr wrap="square" rtlCol="0">
            <a:spAutoFit/>
          </a:bodyPr>
          <a:lstStyle/>
          <a:p>
            <a:pPr algn="ctr"/>
            <a:r>
              <a:rPr lang="en-US" sz="1200" b="1"/>
              <a:t>Offset</a:t>
            </a:r>
          </a:p>
        </p:txBody>
      </p:sp>
      <p:cxnSp>
        <p:nvCxnSpPr>
          <p:cNvPr id="44" name="Straight Arrow Connector 43">
            <a:extLst>
              <a:ext uri="{FF2B5EF4-FFF2-40B4-BE49-F238E27FC236}">
                <a16:creationId xmlns:a16="http://schemas.microsoft.com/office/drawing/2014/main" id="{5490FE7E-3EA3-0BD0-E1D8-6E63A35E952D}"/>
              </a:ext>
            </a:extLst>
          </p:cNvPr>
          <p:cNvCxnSpPr>
            <a:cxnSpLocks/>
          </p:cNvCxnSpPr>
          <p:nvPr/>
        </p:nvCxnSpPr>
        <p:spPr>
          <a:xfrm flipH="1">
            <a:off x="4781990" y="3617478"/>
            <a:ext cx="117632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CF39353E-7EF0-CB94-08FC-07A4D64362AF}"/>
              </a:ext>
            </a:extLst>
          </p:cNvPr>
          <p:cNvSpPr txBox="1"/>
          <p:nvPr/>
        </p:nvSpPr>
        <p:spPr>
          <a:xfrm>
            <a:off x="7391823" y="3319250"/>
            <a:ext cx="973993" cy="276999"/>
          </a:xfrm>
          <a:prstGeom prst="rect">
            <a:avLst/>
          </a:prstGeom>
          <a:noFill/>
        </p:spPr>
        <p:txBody>
          <a:bodyPr wrap="square" rtlCol="0">
            <a:spAutoFit/>
          </a:bodyPr>
          <a:lstStyle/>
          <a:p>
            <a:pPr algn="ctr"/>
            <a:r>
              <a:rPr lang="en-US" sz="1200" b="1"/>
              <a:t>Offset</a:t>
            </a:r>
          </a:p>
        </p:txBody>
      </p:sp>
      <p:cxnSp>
        <p:nvCxnSpPr>
          <p:cNvPr id="49" name="Straight Arrow Connector 48">
            <a:extLst>
              <a:ext uri="{FF2B5EF4-FFF2-40B4-BE49-F238E27FC236}">
                <a16:creationId xmlns:a16="http://schemas.microsoft.com/office/drawing/2014/main" id="{E4F0C261-99D6-8F65-F472-816ADE32254C}"/>
              </a:ext>
            </a:extLst>
          </p:cNvPr>
          <p:cNvCxnSpPr>
            <a:cxnSpLocks/>
          </p:cNvCxnSpPr>
          <p:nvPr/>
        </p:nvCxnSpPr>
        <p:spPr>
          <a:xfrm>
            <a:off x="7293187" y="3617478"/>
            <a:ext cx="117632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7532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23A8AE-8320-6BB5-F0CF-A76853D76C4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73090" y="882829"/>
            <a:ext cx="5102550" cy="3095833"/>
          </a:xfrm>
          <a:prstGeom prst="rect">
            <a:avLst/>
          </a:prstGeom>
        </p:spPr>
      </p:pic>
      <p:pic>
        <p:nvPicPr>
          <p:cNvPr id="7" name="Picture 6">
            <a:extLst>
              <a:ext uri="{FF2B5EF4-FFF2-40B4-BE49-F238E27FC236}">
                <a16:creationId xmlns:a16="http://schemas.microsoft.com/office/drawing/2014/main" id="{52BDF1C0-F142-6233-AF29-9E75769ED4B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142721" y="3016631"/>
            <a:ext cx="677879" cy="706848"/>
          </a:xfrm>
          <a:prstGeom prst="rect">
            <a:avLst/>
          </a:prstGeom>
        </p:spPr>
      </p:pic>
      <p:cxnSp>
        <p:nvCxnSpPr>
          <p:cNvPr id="9" name="Straight Connector 8">
            <a:extLst>
              <a:ext uri="{FF2B5EF4-FFF2-40B4-BE49-F238E27FC236}">
                <a16:creationId xmlns:a16="http://schemas.microsoft.com/office/drawing/2014/main" id="{BFBB637B-CC01-7B56-B679-16884BE86740}"/>
              </a:ext>
            </a:extLst>
          </p:cNvPr>
          <p:cNvCxnSpPr>
            <a:cxnSpLocks/>
          </p:cNvCxnSpPr>
          <p:nvPr/>
        </p:nvCxnSpPr>
        <p:spPr>
          <a:xfrm>
            <a:off x="603809" y="3723479"/>
            <a:ext cx="4641112" cy="0"/>
          </a:xfrm>
          <a:prstGeom prst="line">
            <a:avLst/>
          </a:prstGeom>
          <a:ln w="381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1B7BE23-DA65-D6C0-E8E1-311DCE9226B7}"/>
              </a:ext>
            </a:extLst>
          </p:cNvPr>
          <p:cNvCxnSpPr>
            <a:cxnSpLocks/>
          </p:cNvCxnSpPr>
          <p:nvPr/>
        </p:nvCxnSpPr>
        <p:spPr>
          <a:xfrm flipV="1">
            <a:off x="685928"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446BEEA-7E91-7D3F-0765-3CABB578927A}"/>
              </a:ext>
            </a:extLst>
          </p:cNvPr>
          <p:cNvCxnSpPr>
            <a:cxnSpLocks/>
          </p:cNvCxnSpPr>
          <p:nvPr/>
        </p:nvCxnSpPr>
        <p:spPr>
          <a:xfrm flipV="1">
            <a:off x="877314"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77F8E77-4EEF-4942-1318-6F2E2EBC3230}"/>
              </a:ext>
            </a:extLst>
          </p:cNvPr>
          <p:cNvCxnSpPr>
            <a:cxnSpLocks/>
          </p:cNvCxnSpPr>
          <p:nvPr/>
        </p:nvCxnSpPr>
        <p:spPr>
          <a:xfrm flipV="1">
            <a:off x="1096674"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F9E80D0-8BBA-576A-7264-EF96D767AF05}"/>
              </a:ext>
            </a:extLst>
          </p:cNvPr>
          <p:cNvCxnSpPr>
            <a:cxnSpLocks/>
          </p:cNvCxnSpPr>
          <p:nvPr/>
        </p:nvCxnSpPr>
        <p:spPr>
          <a:xfrm flipV="1">
            <a:off x="1288060"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385AB08-F404-A4BA-96DC-6D0525466F87}"/>
              </a:ext>
            </a:extLst>
          </p:cNvPr>
          <p:cNvCxnSpPr>
            <a:cxnSpLocks/>
          </p:cNvCxnSpPr>
          <p:nvPr/>
        </p:nvCxnSpPr>
        <p:spPr>
          <a:xfrm flipV="1">
            <a:off x="1479445"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D2F2EA1-AF4F-E71E-49ED-6B7A454B95DC}"/>
              </a:ext>
            </a:extLst>
          </p:cNvPr>
          <p:cNvCxnSpPr>
            <a:cxnSpLocks/>
          </p:cNvCxnSpPr>
          <p:nvPr/>
        </p:nvCxnSpPr>
        <p:spPr>
          <a:xfrm flipV="1">
            <a:off x="1670831"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AF6B4C9-DD5C-6CC5-039D-5FB62E619ED3}"/>
              </a:ext>
            </a:extLst>
          </p:cNvPr>
          <p:cNvCxnSpPr>
            <a:cxnSpLocks/>
          </p:cNvCxnSpPr>
          <p:nvPr/>
        </p:nvCxnSpPr>
        <p:spPr>
          <a:xfrm flipV="1">
            <a:off x="1890191"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D83419-D259-001B-3740-3B0A57D4FDC0}"/>
              </a:ext>
            </a:extLst>
          </p:cNvPr>
          <p:cNvCxnSpPr>
            <a:cxnSpLocks/>
          </p:cNvCxnSpPr>
          <p:nvPr/>
        </p:nvCxnSpPr>
        <p:spPr>
          <a:xfrm flipV="1">
            <a:off x="2081577"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EB24F88-86FD-765A-2E0B-ACCAE6CE393C}"/>
              </a:ext>
            </a:extLst>
          </p:cNvPr>
          <p:cNvCxnSpPr>
            <a:cxnSpLocks/>
          </p:cNvCxnSpPr>
          <p:nvPr/>
        </p:nvCxnSpPr>
        <p:spPr>
          <a:xfrm flipV="1">
            <a:off x="2296761"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587A8E9-D66E-F3AF-4898-ABEE7826E715}"/>
              </a:ext>
            </a:extLst>
          </p:cNvPr>
          <p:cNvCxnSpPr>
            <a:cxnSpLocks/>
          </p:cNvCxnSpPr>
          <p:nvPr/>
        </p:nvCxnSpPr>
        <p:spPr>
          <a:xfrm flipV="1">
            <a:off x="2488147"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5EA1E24-383F-17DA-09E2-F35DC373FA17}"/>
              </a:ext>
            </a:extLst>
          </p:cNvPr>
          <p:cNvCxnSpPr>
            <a:cxnSpLocks/>
          </p:cNvCxnSpPr>
          <p:nvPr/>
        </p:nvCxnSpPr>
        <p:spPr>
          <a:xfrm flipV="1">
            <a:off x="2707507"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DD64A6D-38E2-DB2F-0939-07EEE68446DA}"/>
              </a:ext>
            </a:extLst>
          </p:cNvPr>
          <p:cNvCxnSpPr>
            <a:cxnSpLocks/>
          </p:cNvCxnSpPr>
          <p:nvPr/>
        </p:nvCxnSpPr>
        <p:spPr>
          <a:xfrm flipV="1">
            <a:off x="2898892"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2CCFB27-1C29-A1D8-670D-98BDA33A8559}"/>
              </a:ext>
            </a:extLst>
          </p:cNvPr>
          <p:cNvCxnSpPr>
            <a:cxnSpLocks/>
          </p:cNvCxnSpPr>
          <p:nvPr/>
        </p:nvCxnSpPr>
        <p:spPr>
          <a:xfrm flipV="1">
            <a:off x="3090278"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7C3C216-7E3C-92BC-C705-05E98F61A00E}"/>
              </a:ext>
            </a:extLst>
          </p:cNvPr>
          <p:cNvCxnSpPr>
            <a:cxnSpLocks/>
          </p:cNvCxnSpPr>
          <p:nvPr/>
        </p:nvCxnSpPr>
        <p:spPr>
          <a:xfrm flipV="1">
            <a:off x="3281664"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A06CFDF-37AC-EA68-1260-CF821D71EE03}"/>
              </a:ext>
            </a:extLst>
          </p:cNvPr>
          <p:cNvCxnSpPr>
            <a:cxnSpLocks/>
          </p:cNvCxnSpPr>
          <p:nvPr/>
        </p:nvCxnSpPr>
        <p:spPr>
          <a:xfrm flipV="1">
            <a:off x="3501024"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BFAA6B2-E315-32B2-F9DF-F6708D7E5308}"/>
              </a:ext>
            </a:extLst>
          </p:cNvPr>
          <p:cNvCxnSpPr>
            <a:cxnSpLocks/>
          </p:cNvCxnSpPr>
          <p:nvPr/>
        </p:nvCxnSpPr>
        <p:spPr>
          <a:xfrm flipV="1">
            <a:off x="3692410"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7AFFBB5-51B3-A680-1C8C-6F196299639C}"/>
              </a:ext>
            </a:extLst>
          </p:cNvPr>
          <p:cNvCxnSpPr>
            <a:cxnSpLocks/>
          </p:cNvCxnSpPr>
          <p:nvPr/>
        </p:nvCxnSpPr>
        <p:spPr>
          <a:xfrm flipV="1">
            <a:off x="3883795"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7985ED9-0814-0AB5-F355-2C71871230B8}"/>
              </a:ext>
            </a:extLst>
          </p:cNvPr>
          <p:cNvCxnSpPr>
            <a:cxnSpLocks/>
          </p:cNvCxnSpPr>
          <p:nvPr/>
        </p:nvCxnSpPr>
        <p:spPr>
          <a:xfrm flipV="1">
            <a:off x="4075181"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262CF7-8821-1D9E-8AC1-D884893D40E4}"/>
              </a:ext>
            </a:extLst>
          </p:cNvPr>
          <p:cNvCxnSpPr>
            <a:cxnSpLocks/>
          </p:cNvCxnSpPr>
          <p:nvPr/>
        </p:nvCxnSpPr>
        <p:spPr>
          <a:xfrm flipV="1">
            <a:off x="4294541"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E3BF3AE-A2A8-F9BE-FAFF-37F5AA32BE18}"/>
              </a:ext>
            </a:extLst>
          </p:cNvPr>
          <p:cNvCxnSpPr>
            <a:cxnSpLocks/>
          </p:cNvCxnSpPr>
          <p:nvPr/>
        </p:nvCxnSpPr>
        <p:spPr>
          <a:xfrm flipV="1">
            <a:off x="4485927"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8328A18-637E-5434-70F6-542DBD33EA07}"/>
              </a:ext>
            </a:extLst>
          </p:cNvPr>
          <p:cNvCxnSpPr>
            <a:cxnSpLocks/>
          </p:cNvCxnSpPr>
          <p:nvPr/>
        </p:nvCxnSpPr>
        <p:spPr>
          <a:xfrm flipV="1">
            <a:off x="4701111"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03913FC-3587-8D31-B07B-EB33933FF8EA}"/>
              </a:ext>
            </a:extLst>
          </p:cNvPr>
          <p:cNvCxnSpPr>
            <a:cxnSpLocks/>
          </p:cNvCxnSpPr>
          <p:nvPr/>
        </p:nvCxnSpPr>
        <p:spPr>
          <a:xfrm flipV="1">
            <a:off x="4892497"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6379AA3-DA26-2EAE-2120-BA916C62A5BC}"/>
              </a:ext>
            </a:extLst>
          </p:cNvPr>
          <p:cNvCxnSpPr>
            <a:cxnSpLocks/>
          </p:cNvCxnSpPr>
          <p:nvPr/>
        </p:nvCxnSpPr>
        <p:spPr>
          <a:xfrm flipV="1">
            <a:off x="5111857" y="3735567"/>
            <a:ext cx="119489" cy="213852"/>
          </a:xfrm>
          <a:prstGeom prst="line">
            <a:avLst/>
          </a:prstGeom>
          <a:ln w="381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7D70A161-2EC3-76CA-3FF1-FC86690289F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209767" y="2239358"/>
            <a:ext cx="677879" cy="706848"/>
          </a:xfrm>
          <a:prstGeom prst="rect">
            <a:avLst/>
          </a:prstGeom>
        </p:spPr>
      </p:pic>
      <p:pic>
        <p:nvPicPr>
          <p:cNvPr id="43" name="Picture 42">
            <a:extLst>
              <a:ext uri="{FF2B5EF4-FFF2-40B4-BE49-F238E27FC236}">
                <a16:creationId xmlns:a16="http://schemas.microsoft.com/office/drawing/2014/main" id="{8CDDB118-781A-5BEA-80B3-82E1A8337A0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007302" y="1807301"/>
            <a:ext cx="677879" cy="706848"/>
          </a:xfrm>
          <a:prstGeom prst="rect">
            <a:avLst/>
          </a:prstGeom>
        </p:spPr>
      </p:pic>
      <p:pic>
        <p:nvPicPr>
          <p:cNvPr id="44" name="Picture 43">
            <a:extLst>
              <a:ext uri="{FF2B5EF4-FFF2-40B4-BE49-F238E27FC236}">
                <a16:creationId xmlns:a16="http://schemas.microsoft.com/office/drawing/2014/main" id="{3A41FBBC-2D90-8027-BA25-74F0BD327E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73727" y="3028719"/>
            <a:ext cx="677879" cy="706848"/>
          </a:xfrm>
          <a:prstGeom prst="rect">
            <a:avLst/>
          </a:prstGeom>
        </p:spPr>
      </p:pic>
      <p:cxnSp>
        <p:nvCxnSpPr>
          <p:cNvPr id="46" name="Straight Arrow Connector 45">
            <a:extLst>
              <a:ext uri="{FF2B5EF4-FFF2-40B4-BE49-F238E27FC236}">
                <a16:creationId xmlns:a16="http://schemas.microsoft.com/office/drawing/2014/main" id="{1CA2EBE9-15A0-FBE5-6765-E0C22BDEA0B7}"/>
              </a:ext>
            </a:extLst>
          </p:cNvPr>
          <p:cNvCxnSpPr>
            <a:cxnSpLocks/>
          </p:cNvCxnSpPr>
          <p:nvPr/>
        </p:nvCxnSpPr>
        <p:spPr>
          <a:xfrm flipH="1" flipV="1">
            <a:off x="3891590" y="2836876"/>
            <a:ext cx="251130" cy="2186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DBEBF3D-EDAF-012B-AD4B-E76805D53823}"/>
              </a:ext>
            </a:extLst>
          </p:cNvPr>
          <p:cNvCxnSpPr>
            <a:cxnSpLocks/>
          </p:cNvCxnSpPr>
          <p:nvPr/>
        </p:nvCxnSpPr>
        <p:spPr>
          <a:xfrm flipH="1" flipV="1">
            <a:off x="2707507" y="2280651"/>
            <a:ext cx="382772" cy="1500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A4F61CC-F625-2DDF-5DC5-05420BB80EF3}"/>
              </a:ext>
            </a:extLst>
          </p:cNvPr>
          <p:cNvCxnSpPr>
            <a:cxnSpLocks/>
          </p:cNvCxnSpPr>
          <p:nvPr/>
        </p:nvCxnSpPr>
        <p:spPr>
          <a:xfrm flipH="1">
            <a:off x="1524143" y="2514149"/>
            <a:ext cx="464028" cy="4879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362211B-C61C-AA5E-333B-C19F9DCE94D1}"/>
              </a:ext>
            </a:extLst>
          </p:cNvPr>
          <p:cNvSpPr/>
          <p:nvPr/>
        </p:nvSpPr>
        <p:spPr>
          <a:xfrm>
            <a:off x="743116" y="3543725"/>
            <a:ext cx="4488230" cy="276999"/>
          </a:xfrm>
          <a:prstGeom prst="rect">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4" name="Straight Arrow Connector 53">
            <a:extLst>
              <a:ext uri="{FF2B5EF4-FFF2-40B4-BE49-F238E27FC236}">
                <a16:creationId xmlns:a16="http://schemas.microsoft.com/office/drawing/2014/main" id="{34250E2C-F14E-9ABD-196C-FCAC6A4023AD}"/>
              </a:ext>
            </a:extLst>
          </p:cNvPr>
          <p:cNvCxnSpPr>
            <a:cxnSpLocks/>
          </p:cNvCxnSpPr>
          <p:nvPr/>
        </p:nvCxnSpPr>
        <p:spPr>
          <a:xfrm flipV="1">
            <a:off x="613923" y="3243250"/>
            <a:ext cx="0" cy="48409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3EDCF842-8F41-9953-64D5-133AB824F3E1}"/>
              </a:ext>
            </a:extLst>
          </p:cNvPr>
          <p:cNvSpPr txBox="1"/>
          <p:nvPr/>
        </p:nvSpPr>
        <p:spPr>
          <a:xfrm>
            <a:off x="500680" y="2950301"/>
            <a:ext cx="242436" cy="253916"/>
          </a:xfrm>
          <a:prstGeom prst="rect">
            <a:avLst/>
          </a:prstGeom>
          <a:noFill/>
        </p:spPr>
        <p:txBody>
          <a:bodyPr wrap="square" rtlCol="0">
            <a:spAutoFit/>
          </a:bodyPr>
          <a:lstStyle/>
          <a:p>
            <a:r>
              <a:rPr lang="en-US" sz="1050"/>
              <a:t>z</a:t>
            </a:r>
          </a:p>
        </p:txBody>
      </p:sp>
      <p:cxnSp>
        <p:nvCxnSpPr>
          <p:cNvPr id="58" name="Straight Arrow Connector 57">
            <a:extLst>
              <a:ext uri="{FF2B5EF4-FFF2-40B4-BE49-F238E27FC236}">
                <a16:creationId xmlns:a16="http://schemas.microsoft.com/office/drawing/2014/main" id="{6B540EB2-9C12-FD4F-E521-9F34B1FAD1A9}"/>
              </a:ext>
            </a:extLst>
          </p:cNvPr>
          <p:cNvCxnSpPr>
            <a:cxnSpLocks/>
          </p:cNvCxnSpPr>
          <p:nvPr/>
        </p:nvCxnSpPr>
        <p:spPr>
          <a:xfrm>
            <a:off x="605948" y="3722775"/>
            <a:ext cx="48794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65756DA-314E-8623-6F8E-B61F997B7BAB}"/>
              </a:ext>
            </a:extLst>
          </p:cNvPr>
          <p:cNvSpPr txBox="1"/>
          <p:nvPr/>
        </p:nvSpPr>
        <p:spPr>
          <a:xfrm>
            <a:off x="1042747" y="3762798"/>
            <a:ext cx="811496" cy="276999"/>
          </a:xfrm>
          <a:prstGeom prst="rect">
            <a:avLst/>
          </a:prstGeom>
          <a:noFill/>
        </p:spPr>
        <p:txBody>
          <a:bodyPr wrap="square" rtlCol="0">
            <a:spAutoFit/>
          </a:bodyPr>
          <a:lstStyle/>
          <a:p>
            <a:r>
              <a:rPr lang="en-US" sz="1200" b="1" err="1"/>
              <a:t>xy</a:t>
            </a:r>
            <a:r>
              <a:rPr lang="en-US" sz="1200" b="1"/>
              <a:t> plane</a:t>
            </a:r>
          </a:p>
        </p:txBody>
      </p:sp>
      <p:sp>
        <p:nvSpPr>
          <p:cNvPr id="61" name="Oval 60">
            <a:extLst>
              <a:ext uri="{FF2B5EF4-FFF2-40B4-BE49-F238E27FC236}">
                <a16:creationId xmlns:a16="http://schemas.microsoft.com/office/drawing/2014/main" id="{1192494A-A28B-F9D7-A67E-4E62DFDE2B61}"/>
              </a:ext>
            </a:extLst>
          </p:cNvPr>
          <p:cNvSpPr/>
          <p:nvPr/>
        </p:nvSpPr>
        <p:spPr>
          <a:xfrm>
            <a:off x="1750767" y="3596662"/>
            <a:ext cx="1175486" cy="203024"/>
          </a:xfrm>
          <a:prstGeom prst="ellipse">
            <a:avLst/>
          </a:prstGeom>
          <a:solidFill>
            <a:srgbClr val="F7A7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2" name="Oval 61">
            <a:extLst>
              <a:ext uri="{FF2B5EF4-FFF2-40B4-BE49-F238E27FC236}">
                <a16:creationId xmlns:a16="http://schemas.microsoft.com/office/drawing/2014/main" id="{B45D7533-DC8F-BB18-61F3-AA5BAA88D6CF}"/>
              </a:ext>
            </a:extLst>
          </p:cNvPr>
          <p:cNvSpPr/>
          <p:nvPr/>
        </p:nvSpPr>
        <p:spPr>
          <a:xfrm>
            <a:off x="3156445" y="3604814"/>
            <a:ext cx="857114" cy="203024"/>
          </a:xfrm>
          <a:prstGeom prst="ellipse">
            <a:avLst/>
          </a:prstGeom>
          <a:solidFill>
            <a:srgbClr val="F7A7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64" name="직선 연결선 170">
            <a:extLst>
              <a:ext uri="{FF2B5EF4-FFF2-40B4-BE49-F238E27FC236}">
                <a16:creationId xmlns:a16="http://schemas.microsoft.com/office/drawing/2014/main" id="{A8BF5B8B-CE5A-FD26-A597-3FCCBE930892}"/>
              </a:ext>
            </a:extLst>
          </p:cNvPr>
          <p:cNvCxnSpPr>
            <a:cxnSpLocks/>
          </p:cNvCxnSpPr>
          <p:nvPr/>
        </p:nvCxnSpPr>
        <p:spPr>
          <a:xfrm flipH="1">
            <a:off x="5099724" y="2064662"/>
            <a:ext cx="1156943" cy="1549028"/>
          </a:xfrm>
          <a:prstGeom prst="line">
            <a:avLst/>
          </a:prstGeom>
          <a:ln w="9525">
            <a:gradFill>
              <a:gsLst>
                <a:gs pos="62000">
                  <a:schemeClr val="tx1"/>
                </a:gs>
                <a:gs pos="87000">
                  <a:schemeClr val="bg1">
                    <a:lumMod val="85000"/>
                  </a:schemeClr>
                </a:gs>
                <a:gs pos="91000">
                  <a:schemeClr val="bg1">
                    <a:lumMod val="9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65" name="직선 연결선 171">
            <a:extLst>
              <a:ext uri="{FF2B5EF4-FFF2-40B4-BE49-F238E27FC236}">
                <a16:creationId xmlns:a16="http://schemas.microsoft.com/office/drawing/2014/main" id="{271AB63A-E220-925D-048A-66B3C40BAC88}"/>
              </a:ext>
            </a:extLst>
          </p:cNvPr>
          <p:cNvCxnSpPr>
            <a:cxnSpLocks/>
            <a:stCxn id="69" idx="4"/>
          </p:cNvCxnSpPr>
          <p:nvPr/>
        </p:nvCxnSpPr>
        <p:spPr>
          <a:xfrm flipH="1">
            <a:off x="5157680" y="3573849"/>
            <a:ext cx="2037527" cy="215080"/>
          </a:xfrm>
          <a:prstGeom prst="line">
            <a:avLst/>
          </a:prstGeom>
          <a:ln w="9525">
            <a:gradFill>
              <a:gsLst>
                <a:gs pos="62000">
                  <a:schemeClr val="tx1"/>
                </a:gs>
                <a:gs pos="87000">
                  <a:schemeClr val="bg1">
                    <a:lumMod val="85000"/>
                  </a:schemeClr>
                </a:gs>
                <a:gs pos="91000">
                  <a:schemeClr val="bg1">
                    <a:lumMod val="95000"/>
                  </a:scheme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3C127AAC-3EE1-AF89-F56B-0958AC0FBCC4}"/>
              </a:ext>
            </a:extLst>
          </p:cNvPr>
          <p:cNvSpPr/>
          <p:nvPr/>
        </p:nvSpPr>
        <p:spPr>
          <a:xfrm>
            <a:off x="6158313" y="1560426"/>
            <a:ext cx="2073788" cy="2013423"/>
          </a:xfrm>
          <a:prstGeom prst="ellipse">
            <a:avLst/>
          </a:prstGeom>
          <a:noFill/>
          <a:ln w="1905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2" name="Oval 71">
            <a:extLst>
              <a:ext uri="{FF2B5EF4-FFF2-40B4-BE49-F238E27FC236}">
                <a16:creationId xmlns:a16="http://schemas.microsoft.com/office/drawing/2014/main" id="{807DE129-79E9-FC25-FDBA-03F2C8B19618}"/>
              </a:ext>
            </a:extLst>
          </p:cNvPr>
          <p:cNvSpPr/>
          <p:nvPr/>
        </p:nvSpPr>
        <p:spPr>
          <a:xfrm>
            <a:off x="7788799" y="2213436"/>
            <a:ext cx="261692" cy="246825"/>
          </a:xfrm>
          <a:prstGeom prst="ellipse">
            <a:avLst/>
          </a:prstGeom>
          <a:solidFill>
            <a:srgbClr val="F7A7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3" name="Oval 72">
            <a:extLst>
              <a:ext uri="{FF2B5EF4-FFF2-40B4-BE49-F238E27FC236}">
                <a16:creationId xmlns:a16="http://schemas.microsoft.com/office/drawing/2014/main" id="{69B1DED5-976C-D7F3-87F6-20061237048A}"/>
              </a:ext>
            </a:extLst>
          </p:cNvPr>
          <p:cNvSpPr/>
          <p:nvPr/>
        </p:nvSpPr>
        <p:spPr>
          <a:xfrm>
            <a:off x="7213670" y="2443724"/>
            <a:ext cx="429397" cy="246826"/>
          </a:xfrm>
          <a:prstGeom prst="ellipse">
            <a:avLst/>
          </a:prstGeom>
          <a:solidFill>
            <a:srgbClr val="F7A7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4" name="Oval 73">
            <a:extLst>
              <a:ext uri="{FF2B5EF4-FFF2-40B4-BE49-F238E27FC236}">
                <a16:creationId xmlns:a16="http://schemas.microsoft.com/office/drawing/2014/main" id="{229704E9-998B-4D0E-1C3A-1241612DDE13}"/>
              </a:ext>
            </a:extLst>
          </p:cNvPr>
          <p:cNvSpPr/>
          <p:nvPr/>
        </p:nvSpPr>
        <p:spPr>
          <a:xfrm>
            <a:off x="6514518" y="2714124"/>
            <a:ext cx="641639" cy="246826"/>
          </a:xfrm>
          <a:prstGeom prst="ellipse">
            <a:avLst/>
          </a:prstGeom>
          <a:solidFill>
            <a:srgbClr val="F7A7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5" name="Oval 74">
            <a:extLst>
              <a:ext uri="{FF2B5EF4-FFF2-40B4-BE49-F238E27FC236}">
                <a16:creationId xmlns:a16="http://schemas.microsoft.com/office/drawing/2014/main" id="{F5587D30-7F17-9F56-E303-94060428D8C2}"/>
              </a:ext>
            </a:extLst>
          </p:cNvPr>
          <p:cNvSpPr/>
          <p:nvPr/>
        </p:nvSpPr>
        <p:spPr>
          <a:xfrm>
            <a:off x="6252826" y="2263336"/>
            <a:ext cx="261692" cy="246825"/>
          </a:xfrm>
          <a:prstGeom prst="ellipse">
            <a:avLst/>
          </a:prstGeom>
          <a:solidFill>
            <a:srgbClr val="F7A7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76" name="Straight Arrow Connector 75">
            <a:extLst>
              <a:ext uri="{FF2B5EF4-FFF2-40B4-BE49-F238E27FC236}">
                <a16:creationId xmlns:a16="http://schemas.microsoft.com/office/drawing/2014/main" id="{F6ABE1A8-9660-6AF2-697C-55BAD06B9814}"/>
              </a:ext>
            </a:extLst>
          </p:cNvPr>
          <p:cNvCxnSpPr>
            <a:cxnSpLocks/>
          </p:cNvCxnSpPr>
          <p:nvPr/>
        </p:nvCxnSpPr>
        <p:spPr>
          <a:xfrm flipH="1">
            <a:off x="7640290" y="2403883"/>
            <a:ext cx="148509" cy="61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CF35297-21DB-F20D-C974-D89A5E0D5F12}"/>
              </a:ext>
            </a:extLst>
          </p:cNvPr>
          <p:cNvCxnSpPr>
            <a:cxnSpLocks/>
          </p:cNvCxnSpPr>
          <p:nvPr/>
        </p:nvCxnSpPr>
        <p:spPr>
          <a:xfrm flipH="1">
            <a:off x="7120952" y="2693409"/>
            <a:ext cx="148509" cy="619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BB16ED8-416D-4217-BC14-DDD9ECB29777}"/>
              </a:ext>
            </a:extLst>
          </p:cNvPr>
          <p:cNvCxnSpPr>
            <a:cxnSpLocks/>
          </p:cNvCxnSpPr>
          <p:nvPr/>
        </p:nvCxnSpPr>
        <p:spPr>
          <a:xfrm flipH="1" flipV="1">
            <a:off x="6432643" y="2525682"/>
            <a:ext cx="101834" cy="1752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E4B5FFE-0C54-7EDD-A348-C132E38EC67F}"/>
              </a:ext>
            </a:extLst>
          </p:cNvPr>
          <p:cNvSpPr txBox="1"/>
          <p:nvPr/>
        </p:nvSpPr>
        <p:spPr>
          <a:xfrm>
            <a:off x="6499803" y="1023994"/>
            <a:ext cx="1427734" cy="461665"/>
          </a:xfrm>
          <a:prstGeom prst="rect">
            <a:avLst/>
          </a:prstGeom>
          <a:noFill/>
        </p:spPr>
        <p:txBody>
          <a:bodyPr wrap="square" rtlCol="0">
            <a:spAutoFit/>
          </a:bodyPr>
          <a:lstStyle/>
          <a:p>
            <a:pPr algn="ctr"/>
            <a:r>
              <a:rPr lang="en-US" sz="1200" b="1"/>
              <a:t>2D Image in the microscope</a:t>
            </a:r>
          </a:p>
        </p:txBody>
      </p:sp>
      <p:sp>
        <p:nvSpPr>
          <p:cNvPr id="85" name="TextBox 84">
            <a:extLst>
              <a:ext uri="{FF2B5EF4-FFF2-40B4-BE49-F238E27FC236}">
                <a16:creationId xmlns:a16="http://schemas.microsoft.com/office/drawing/2014/main" id="{D088E764-035F-001B-9328-719ECA03F86D}"/>
              </a:ext>
            </a:extLst>
          </p:cNvPr>
          <p:cNvSpPr txBox="1"/>
          <p:nvPr/>
        </p:nvSpPr>
        <p:spPr>
          <a:xfrm>
            <a:off x="1949935" y="685128"/>
            <a:ext cx="1984173" cy="276999"/>
          </a:xfrm>
          <a:prstGeom prst="rect">
            <a:avLst/>
          </a:prstGeom>
          <a:noFill/>
        </p:spPr>
        <p:txBody>
          <a:bodyPr wrap="square" rtlCol="0">
            <a:spAutoFit/>
          </a:bodyPr>
          <a:lstStyle/>
          <a:p>
            <a:pPr algn="ctr"/>
            <a:r>
              <a:rPr lang="en-US" sz="1200" b="1"/>
              <a:t>Actual 3D behavior</a:t>
            </a:r>
          </a:p>
        </p:txBody>
      </p:sp>
      <p:sp>
        <p:nvSpPr>
          <p:cNvPr id="2" name="Google Shape;287;gda61d19ee0_0_567">
            <a:extLst>
              <a:ext uri="{FF2B5EF4-FFF2-40B4-BE49-F238E27FC236}">
                <a16:creationId xmlns:a16="http://schemas.microsoft.com/office/drawing/2014/main" id="{6E7649D1-765F-3BF7-E020-D579B9C11AC0}"/>
              </a:ext>
            </a:extLst>
          </p:cNvPr>
          <p:cNvSpPr txBox="1">
            <a:spLocks noGrp="1"/>
          </p:cNvSpPr>
          <p:nvPr>
            <p:ph type="title"/>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6"/>
              </a:buClr>
              <a:buSzPts val="2400"/>
              <a:buFont typeface="Calibri"/>
              <a:buNone/>
            </a:pPr>
            <a:r>
              <a:rPr lang="en-US" sz="2800"/>
              <a:t>Objective</a:t>
            </a:r>
            <a:endParaRPr sz="2800"/>
          </a:p>
        </p:txBody>
      </p:sp>
      <p:sp>
        <p:nvSpPr>
          <p:cNvPr id="3" name="TextBox 2">
            <a:extLst>
              <a:ext uri="{FF2B5EF4-FFF2-40B4-BE49-F238E27FC236}">
                <a16:creationId xmlns:a16="http://schemas.microsoft.com/office/drawing/2014/main" id="{CC18D5FE-DC28-1363-77B1-22144679DA7A}"/>
              </a:ext>
            </a:extLst>
          </p:cNvPr>
          <p:cNvSpPr txBox="1"/>
          <p:nvPr/>
        </p:nvSpPr>
        <p:spPr>
          <a:xfrm>
            <a:off x="684985" y="4260671"/>
            <a:ext cx="7699892" cy="707886"/>
          </a:xfrm>
          <a:prstGeom prst="rect">
            <a:avLst/>
          </a:prstGeom>
          <a:noFill/>
        </p:spPr>
        <p:txBody>
          <a:bodyPr wrap="square" rtlCol="0">
            <a:spAutoFit/>
          </a:bodyPr>
          <a:lstStyle/>
          <a:p>
            <a:pPr algn="ctr"/>
            <a:r>
              <a:rPr lang="en-US" altLang="ko-KR" sz="2000" b="1">
                <a:solidFill>
                  <a:schemeClr val="tx1"/>
                </a:solidFill>
                <a:latin typeface="+mn-lt"/>
                <a:ea typeface="NanumSquare Bold" panose="020B0600000101010101" pitchFamily="50" charset="-127"/>
                <a:cs typeface="Calibri" panose="020F0502020204030204" pitchFamily="34" charset="0"/>
              </a:rPr>
              <a:t>From the projections of out of focus planes, reconstruct 3D shape and behavior using deep neural network</a:t>
            </a:r>
            <a:endParaRPr lang="ko-KR" altLang="en-US" sz="2000" b="1">
              <a:solidFill>
                <a:schemeClr val="tx1"/>
              </a:solidFill>
              <a:latin typeface="+mn-lt"/>
              <a:ea typeface="NanumSquare Bold" panose="020B0600000101010101" pitchFamily="50" charset="-127"/>
              <a:cs typeface="Calibri" panose="020F0502020204030204" pitchFamily="34" charset="0"/>
            </a:endParaRPr>
          </a:p>
        </p:txBody>
      </p:sp>
      <p:sp>
        <p:nvSpPr>
          <p:cNvPr id="4" name="직사각형 229">
            <a:extLst>
              <a:ext uri="{FF2B5EF4-FFF2-40B4-BE49-F238E27FC236}">
                <a16:creationId xmlns:a16="http://schemas.microsoft.com/office/drawing/2014/main" id="{2CA3E5F6-9260-F1CC-12C4-69627D7174ED}"/>
              </a:ext>
            </a:extLst>
          </p:cNvPr>
          <p:cNvSpPr/>
          <p:nvPr/>
        </p:nvSpPr>
        <p:spPr>
          <a:xfrm>
            <a:off x="684986" y="4155350"/>
            <a:ext cx="7742426" cy="890935"/>
          </a:xfrm>
          <a:prstGeom prst="rect">
            <a:avLst/>
          </a:prstGeom>
          <a:noFill/>
          <a:ln w="38100">
            <a:solidFill>
              <a:srgbClr val="1547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Tree>
    <p:extLst>
      <p:ext uri="{BB962C8B-B14F-4D97-AF65-F5344CB8AC3E}">
        <p14:creationId xmlns:p14="http://schemas.microsoft.com/office/powerpoint/2010/main" val="39292908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
          <p:cNvSpPr txBox="1">
            <a:spLocks noGrp="1"/>
          </p:cNvSpPr>
          <p:nvPr>
            <p:ph type="ctrTitle"/>
          </p:nvPr>
        </p:nvSpPr>
        <p:spPr>
          <a:xfrm>
            <a:off x="271461" y="1958024"/>
            <a:ext cx="8333695" cy="1101329"/>
          </a:xfrm>
          <a:prstGeom prst="rect">
            <a:avLst/>
          </a:prstGeom>
          <a:noFill/>
          <a:ln>
            <a:noFill/>
          </a:ln>
        </p:spPr>
        <p:txBody>
          <a:bodyPr spcFirstLastPara="1" wrap="square" lIns="91400" tIns="45700" rIns="91400" bIns="45700" anchor="b" anchorCtr="0">
            <a:normAutofit/>
          </a:bodyPr>
          <a:lstStyle/>
          <a:p>
            <a:pPr marL="0" lvl="0" indent="0" algn="l" rtl="0">
              <a:spcBef>
                <a:spcPts val="0"/>
              </a:spcBef>
              <a:spcAft>
                <a:spcPts val="0"/>
              </a:spcAft>
              <a:buClr>
                <a:schemeClr val="lt1"/>
              </a:buClr>
              <a:buSzPts val="2800"/>
              <a:buFont typeface="Calibri"/>
              <a:buNone/>
            </a:pPr>
            <a:r>
              <a:rPr lang="en-US"/>
              <a:t>Methods</a:t>
            </a:r>
            <a:endParaRPr/>
          </a:p>
        </p:txBody>
      </p:sp>
    </p:spTree>
    <p:extLst>
      <p:ext uri="{BB962C8B-B14F-4D97-AF65-F5344CB8AC3E}">
        <p14:creationId xmlns:p14="http://schemas.microsoft.com/office/powerpoint/2010/main" val="1082116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57" name="Picture 56">
            <a:extLst>
              <a:ext uri="{FF2B5EF4-FFF2-40B4-BE49-F238E27FC236}">
                <a16:creationId xmlns:a16="http://schemas.microsoft.com/office/drawing/2014/main" id="{C669D08A-DD8A-4A66-849B-D2113B89B17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732346" y="2865002"/>
            <a:ext cx="1829051" cy="1960371"/>
          </a:xfrm>
          <a:prstGeom prst="rect">
            <a:avLst/>
          </a:prstGeom>
        </p:spPr>
      </p:pic>
      <p:sp>
        <p:nvSpPr>
          <p:cNvPr id="287" name="Google Shape;287;gda61d19ee0_0_567"/>
          <p:cNvSpPr txBox="1">
            <a:spLocks noGrp="1"/>
          </p:cNvSpPr>
          <p:nvPr>
            <p:ph type="title"/>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accent6"/>
              </a:buClr>
              <a:buSzPts val="2400"/>
              <a:buFont typeface="Calibri"/>
              <a:buNone/>
            </a:pPr>
            <a:r>
              <a:rPr lang="en-US" sz="2800"/>
              <a:t>Overall pipeline</a:t>
            </a:r>
            <a:endParaRPr sz="2800"/>
          </a:p>
        </p:txBody>
      </p:sp>
      <p:pic>
        <p:nvPicPr>
          <p:cNvPr id="5" name="Picture 4">
            <a:extLst>
              <a:ext uri="{FF2B5EF4-FFF2-40B4-BE49-F238E27FC236}">
                <a16:creationId xmlns:a16="http://schemas.microsoft.com/office/drawing/2014/main" id="{1F24B077-58F8-5981-27E6-4A1F29ECD3D7}"/>
              </a:ext>
            </a:extLst>
          </p:cNvPr>
          <p:cNvPicPr>
            <a:picLocks noChangeAspect="1"/>
          </p:cNvPicPr>
          <p:nvPr/>
        </p:nvPicPr>
        <p:blipFill>
          <a:blip r:embed="rId4"/>
          <a:stretch>
            <a:fillRect/>
          </a:stretch>
        </p:blipFill>
        <p:spPr>
          <a:xfrm rot="16200000">
            <a:off x="456848" y="1061013"/>
            <a:ext cx="1609739" cy="1598862"/>
          </a:xfrm>
          <a:prstGeom prst="rect">
            <a:avLst/>
          </a:prstGeom>
          <a:scene3d>
            <a:camera prst="orthographicFront">
              <a:rot lat="2100000" lon="18000000" rev="0"/>
            </a:camera>
            <a:lightRig rig="threePt" dir="t"/>
          </a:scene3d>
        </p:spPr>
      </p:pic>
      <p:pic>
        <p:nvPicPr>
          <p:cNvPr id="26" name="Picture 25">
            <a:extLst>
              <a:ext uri="{FF2B5EF4-FFF2-40B4-BE49-F238E27FC236}">
                <a16:creationId xmlns:a16="http://schemas.microsoft.com/office/drawing/2014/main" id="{BD726101-7C96-17AC-42A1-0E9CDB217CAD}"/>
              </a:ext>
            </a:extLst>
          </p:cNvPr>
          <p:cNvPicPr>
            <a:picLocks noChangeAspect="1"/>
          </p:cNvPicPr>
          <p:nvPr/>
        </p:nvPicPr>
        <p:blipFill>
          <a:blip r:embed="rId5"/>
          <a:stretch>
            <a:fillRect/>
          </a:stretch>
        </p:blipFill>
        <p:spPr>
          <a:xfrm>
            <a:off x="5713854" y="1244494"/>
            <a:ext cx="3324225" cy="1234528"/>
          </a:xfrm>
          <a:prstGeom prst="rect">
            <a:avLst/>
          </a:prstGeom>
        </p:spPr>
      </p:pic>
      <p:sp>
        <p:nvSpPr>
          <p:cNvPr id="27" name="사각형: 둥근 모서리 113">
            <a:extLst>
              <a:ext uri="{FF2B5EF4-FFF2-40B4-BE49-F238E27FC236}">
                <a16:creationId xmlns:a16="http://schemas.microsoft.com/office/drawing/2014/main" id="{4E03EF78-FC5C-FE97-1D66-D7337ECA87EF}"/>
              </a:ext>
            </a:extLst>
          </p:cNvPr>
          <p:cNvSpPr/>
          <p:nvPr/>
        </p:nvSpPr>
        <p:spPr>
          <a:xfrm>
            <a:off x="3009458" y="1562014"/>
            <a:ext cx="2086417" cy="682870"/>
          </a:xfrm>
          <a:prstGeom prst="roundRect">
            <a:avLst>
              <a:gd name="adj" fmla="val 4172"/>
            </a:avLst>
          </a:prstGeom>
          <a:noFill/>
          <a:ln w="28575">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sp>
        <p:nvSpPr>
          <p:cNvPr id="28" name="Pentagon 53">
            <a:extLst>
              <a:ext uri="{FF2B5EF4-FFF2-40B4-BE49-F238E27FC236}">
                <a16:creationId xmlns:a16="http://schemas.microsoft.com/office/drawing/2014/main" id="{DFF2BDC2-D04D-6A51-29B2-4909BDD2C688}"/>
              </a:ext>
            </a:extLst>
          </p:cNvPr>
          <p:cNvSpPr/>
          <p:nvPr/>
        </p:nvSpPr>
        <p:spPr>
          <a:xfrm>
            <a:off x="3138140" y="1833681"/>
            <a:ext cx="1829051" cy="21646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202A3E"/>
                </a:solidFill>
                <a:cs typeface="Calibri" panose="020F0502020204030204" pitchFamily="34" charset="0"/>
              </a:rPr>
              <a:t>Infer 3D shape and position</a:t>
            </a:r>
          </a:p>
        </p:txBody>
      </p:sp>
      <p:cxnSp>
        <p:nvCxnSpPr>
          <p:cNvPr id="29" name="직선 화살표 연결선 60">
            <a:extLst>
              <a:ext uri="{FF2B5EF4-FFF2-40B4-BE49-F238E27FC236}">
                <a16:creationId xmlns:a16="http://schemas.microsoft.com/office/drawing/2014/main" id="{29FE9A3D-A0C1-F3E5-2B56-C2731F4A68C6}"/>
              </a:ext>
            </a:extLst>
          </p:cNvPr>
          <p:cNvCxnSpPr>
            <a:cxnSpLocks/>
          </p:cNvCxnSpPr>
          <p:nvPr/>
        </p:nvCxnSpPr>
        <p:spPr>
          <a:xfrm>
            <a:off x="2396734" y="1926292"/>
            <a:ext cx="512806"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60">
            <a:extLst>
              <a:ext uri="{FF2B5EF4-FFF2-40B4-BE49-F238E27FC236}">
                <a16:creationId xmlns:a16="http://schemas.microsoft.com/office/drawing/2014/main" id="{506DE761-839F-F84B-74B8-EEC27E9EC640}"/>
              </a:ext>
            </a:extLst>
          </p:cNvPr>
          <p:cNvCxnSpPr>
            <a:cxnSpLocks/>
          </p:cNvCxnSpPr>
          <p:nvPr/>
        </p:nvCxnSpPr>
        <p:spPr>
          <a:xfrm>
            <a:off x="5143699" y="1926292"/>
            <a:ext cx="512806"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60">
            <a:extLst>
              <a:ext uri="{FF2B5EF4-FFF2-40B4-BE49-F238E27FC236}">
                <a16:creationId xmlns:a16="http://schemas.microsoft.com/office/drawing/2014/main" id="{E6A3D96E-FF44-364A-1B30-32469D1E917C}"/>
              </a:ext>
            </a:extLst>
          </p:cNvPr>
          <p:cNvCxnSpPr>
            <a:cxnSpLocks/>
          </p:cNvCxnSpPr>
          <p:nvPr/>
        </p:nvCxnSpPr>
        <p:spPr>
          <a:xfrm>
            <a:off x="1277023" y="2779614"/>
            <a:ext cx="0" cy="55973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F6DAE1A-758D-A67C-0A21-54E1BCDF862D}"/>
              </a:ext>
            </a:extLst>
          </p:cNvPr>
          <p:cNvCxnSpPr>
            <a:cxnSpLocks/>
          </p:cNvCxnSpPr>
          <p:nvPr/>
        </p:nvCxnSpPr>
        <p:spPr>
          <a:xfrm>
            <a:off x="7375966" y="2531964"/>
            <a:ext cx="0" cy="24765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921184D-28F7-8475-852C-5DE6D78CDA27}"/>
              </a:ext>
            </a:extLst>
          </p:cNvPr>
          <p:cNvCxnSpPr>
            <a:cxnSpLocks/>
          </p:cNvCxnSpPr>
          <p:nvPr/>
        </p:nvCxnSpPr>
        <p:spPr>
          <a:xfrm flipH="1">
            <a:off x="1277023" y="2779614"/>
            <a:ext cx="6098943"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1" name="사각형: 둥근 모서리 113">
            <a:extLst>
              <a:ext uri="{FF2B5EF4-FFF2-40B4-BE49-F238E27FC236}">
                <a16:creationId xmlns:a16="http://schemas.microsoft.com/office/drawing/2014/main" id="{8633F36C-9B1E-A9C8-053A-E6DBEB228A5C}"/>
              </a:ext>
            </a:extLst>
          </p:cNvPr>
          <p:cNvSpPr/>
          <p:nvPr/>
        </p:nvSpPr>
        <p:spPr>
          <a:xfrm>
            <a:off x="233814" y="3532642"/>
            <a:ext cx="2086417" cy="682870"/>
          </a:xfrm>
          <a:prstGeom prst="roundRect">
            <a:avLst>
              <a:gd name="adj" fmla="val 4172"/>
            </a:avLst>
          </a:prstGeom>
          <a:noFill/>
          <a:ln w="28575">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sp>
        <p:nvSpPr>
          <p:cNvPr id="52" name="Pentagon 53">
            <a:extLst>
              <a:ext uri="{FF2B5EF4-FFF2-40B4-BE49-F238E27FC236}">
                <a16:creationId xmlns:a16="http://schemas.microsoft.com/office/drawing/2014/main" id="{A2759822-6C8B-2318-ABF1-22C1F5DE73CA}"/>
              </a:ext>
            </a:extLst>
          </p:cNvPr>
          <p:cNvSpPr/>
          <p:nvPr/>
        </p:nvSpPr>
        <p:spPr>
          <a:xfrm>
            <a:off x="362496" y="3765845"/>
            <a:ext cx="1829051" cy="21646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202A3E"/>
                </a:solidFill>
                <a:cs typeface="Calibri" panose="020F0502020204030204" pitchFamily="34" charset="0"/>
              </a:rPr>
              <a:t>Tracking trajectory of individual cells</a:t>
            </a:r>
          </a:p>
        </p:txBody>
      </p:sp>
      <p:cxnSp>
        <p:nvCxnSpPr>
          <p:cNvPr id="53" name="직선 화살표 연결선 60">
            <a:extLst>
              <a:ext uri="{FF2B5EF4-FFF2-40B4-BE49-F238E27FC236}">
                <a16:creationId xmlns:a16="http://schemas.microsoft.com/office/drawing/2014/main" id="{47CA48EE-65F9-94C9-4129-E00724AA0EE6}"/>
              </a:ext>
            </a:extLst>
          </p:cNvPr>
          <p:cNvCxnSpPr>
            <a:cxnSpLocks/>
          </p:cNvCxnSpPr>
          <p:nvPr/>
        </p:nvCxnSpPr>
        <p:spPr>
          <a:xfrm>
            <a:off x="2504103" y="3907492"/>
            <a:ext cx="512806"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7263FD03-2BAC-E5AD-41E6-DBDE60DAD4D9}"/>
              </a:ext>
            </a:extLst>
          </p:cNvPr>
          <p:cNvPicPr>
            <a:picLocks noChangeAspect="1"/>
          </p:cNvPicPr>
          <p:nvPr/>
        </p:nvPicPr>
        <p:blipFill>
          <a:blip r:embed="rId6">
            <a:clrChange>
              <a:clrFrom>
                <a:srgbClr val="FFFFFF"/>
              </a:clrFrom>
              <a:clrTo>
                <a:srgbClr val="FFFFFF">
                  <a:alpha val="0"/>
                </a:srgbClr>
              </a:clrTo>
            </a:clrChange>
            <a:duotone>
              <a:prstClr val="black"/>
              <a:schemeClr val="accent5">
                <a:tint val="45000"/>
                <a:satMod val="400000"/>
              </a:schemeClr>
            </a:duotone>
          </a:blip>
          <a:stretch>
            <a:fillRect/>
          </a:stretch>
        </p:blipFill>
        <p:spPr>
          <a:xfrm>
            <a:off x="4138418" y="4380277"/>
            <a:ext cx="242958" cy="257642"/>
          </a:xfrm>
          <a:prstGeom prst="rect">
            <a:avLst/>
          </a:prstGeom>
        </p:spPr>
      </p:pic>
      <p:pic>
        <p:nvPicPr>
          <p:cNvPr id="55" name="Picture 54">
            <a:extLst>
              <a:ext uri="{FF2B5EF4-FFF2-40B4-BE49-F238E27FC236}">
                <a16:creationId xmlns:a16="http://schemas.microsoft.com/office/drawing/2014/main" id="{152AD553-8D8B-CB57-7B78-88192DD6AFBF}"/>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475371" y="3448377"/>
            <a:ext cx="283843" cy="257642"/>
          </a:xfrm>
          <a:prstGeom prst="rect">
            <a:avLst/>
          </a:prstGeom>
        </p:spPr>
      </p:pic>
      <p:pic>
        <p:nvPicPr>
          <p:cNvPr id="56" name="Picture 55">
            <a:extLst>
              <a:ext uri="{FF2B5EF4-FFF2-40B4-BE49-F238E27FC236}">
                <a16:creationId xmlns:a16="http://schemas.microsoft.com/office/drawing/2014/main" id="{7EE00AC9-4627-3D98-0B39-5AD04FA6F02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171692" y="3361711"/>
            <a:ext cx="309604" cy="257642"/>
          </a:xfrm>
          <a:prstGeom prst="rect">
            <a:avLst/>
          </a:prstGeom>
        </p:spPr>
      </p:pic>
      <p:sp>
        <p:nvSpPr>
          <p:cNvPr id="60" name="Freeform: Shape 59">
            <a:extLst>
              <a:ext uri="{FF2B5EF4-FFF2-40B4-BE49-F238E27FC236}">
                <a16:creationId xmlns:a16="http://schemas.microsoft.com/office/drawing/2014/main" id="{81125FF0-0A5D-0A00-6448-E5398E34C7DC}"/>
              </a:ext>
            </a:extLst>
          </p:cNvPr>
          <p:cNvSpPr/>
          <p:nvPr/>
        </p:nvSpPr>
        <p:spPr>
          <a:xfrm>
            <a:off x="3357174" y="4103397"/>
            <a:ext cx="842167" cy="420769"/>
          </a:xfrm>
          <a:custGeom>
            <a:avLst/>
            <a:gdLst>
              <a:gd name="connsiteX0" fmla="*/ 0 w 434340"/>
              <a:gd name="connsiteY0" fmla="*/ 144862 h 198202"/>
              <a:gd name="connsiteX1" fmla="*/ 152400 w 434340"/>
              <a:gd name="connsiteY1" fmla="*/ 38182 h 198202"/>
              <a:gd name="connsiteX2" fmla="*/ 175260 w 434340"/>
              <a:gd name="connsiteY2" fmla="*/ 53422 h 198202"/>
              <a:gd name="connsiteX3" fmla="*/ 205740 w 434340"/>
              <a:gd name="connsiteY3" fmla="*/ 106762 h 198202"/>
              <a:gd name="connsiteX4" fmla="*/ 274320 w 434340"/>
              <a:gd name="connsiteY4" fmla="*/ 83902 h 198202"/>
              <a:gd name="connsiteX5" fmla="*/ 304800 w 434340"/>
              <a:gd name="connsiteY5" fmla="*/ 30562 h 198202"/>
              <a:gd name="connsiteX6" fmla="*/ 342900 w 434340"/>
              <a:gd name="connsiteY6" fmla="*/ 7702 h 198202"/>
              <a:gd name="connsiteX7" fmla="*/ 381000 w 434340"/>
              <a:gd name="connsiteY7" fmla="*/ 7702 h 198202"/>
              <a:gd name="connsiteX8" fmla="*/ 342900 w 434340"/>
              <a:gd name="connsiteY8" fmla="*/ 99142 h 198202"/>
              <a:gd name="connsiteX9" fmla="*/ 312420 w 434340"/>
              <a:gd name="connsiteY9" fmla="*/ 167722 h 198202"/>
              <a:gd name="connsiteX10" fmla="*/ 411480 w 434340"/>
              <a:gd name="connsiteY10" fmla="*/ 198202 h 198202"/>
              <a:gd name="connsiteX11" fmla="*/ 434340 w 434340"/>
              <a:gd name="connsiteY11" fmla="*/ 167722 h 198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340" h="198202">
                <a:moveTo>
                  <a:pt x="0" y="144862"/>
                </a:moveTo>
                <a:cubicBezTo>
                  <a:pt x="61595" y="99142"/>
                  <a:pt x="123190" y="53422"/>
                  <a:pt x="152400" y="38182"/>
                </a:cubicBezTo>
                <a:cubicBezTo>
                  <a:pt x="181610" y="22942"/>
                  <a:pt x="166370" y="41992"/>
                  <a:pt x="175260" y="53422"/>
                </a:cubicBezTo>
                <a:cubicBezTo>
                  <a:pt x="184150" y="64852"/>
                  <a:pt x="189230" y="101682"/>
                  <a:pt x="205740" y="106762"/>
                </a:cubicBezTo>
                <a:cubicBezTo>
                  <a:pt x="222250" y="111842"/>
                  <a:pt x="257810" y="96602"/>
                  <a:pt x="274320" y="83902"/>
                </a:cubicBezTo>
                <a:cubicBezTo>
                  <a:pt x="290830" y="71202"/>
                  <a:pt x="304800" y="30562"/>
                  <a:pt x="304800" y="30562"/>
                </a:cubicBezTo>
                <a:cubicBezTo>
                  <a:pt x="316230" y="17862"/>
                  <a:pt x="330200" y="11512"/>
                  <a:pt x="342900" y="7702"/>
                </a:cubicBezTo>
                <a:cubicBezTo>
                  <a:pt x="355600" y="3892"/>
                  <a:pt x="381000" y="-7538"/>
                  <a:pt x="381000" y="7702"/>
                </a:cubicBezTo>
                <a:cubicBezTo>
                  <a:pt x="381000" y="22942"/>
                  <a:pt x="354330" y="72472"/>
                  <a:pt x="342900" y="99142"/>
                </a:cubicBezTo>
                <a:cubicBezTo>
                  <a:pt x="331470" y="125812"/>
                  <a:pt x="300990" y="151212"/>
                  <a:pt x="312420" y="167722"/>
                </a:cubicBezTo>
                <a:cubicBezTo>
                  <a:pt x="323850" y="184232"/>
                  <a:pt x="391160" y="198202"/>
                  <a:pt x="411480" y="198202"/>
                </a:cubicBezTo>
                <a:cubicBezTo>
                  <a:pt x="431800" y="198202"/>
                  <a:pt x="433070" y="182962"/>
                  <a:pt x="434340" y="167722"/>
                </a:cubicBezTo>
              </a:path>
            </a:pathLst>
          </a:custGeom>
          <a:noFill/>
          <a:ln w="28575">
            <a:solidFill>
              <a:srgbClr val="7AA9C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C4532580-57A5-4EC1-5E9F-65ECBE5D7BAF}"/>
              </a:ext>
            </a:extLst>
          </p:cNvPr>
          <p:cNvSpPr/>
          <p:nvPr/>
        </p:nvSpPr>
        <p:spPr>
          <a:xfrm>
            <a:off x="2923066" y="3152134"/>
            <a:ext cx="783871" cy="578273"/>
          </a:xfrm>
          <a:custGeom>
            <a:avLst/>
            <a:gdLst>
              <a:gd name="connsiteX0" fmla="*/ 97091 w 321973"/>
              <a:gd name="connsiteY0" fmla="*/ 190560 h 190560"/>
              <a:gd name="connsiteX1" fmla="*/ 5651 w 321973"/>
              <a:gd name="connsiteY1" fmla="*/ 137220 h 190560"/>
              <a:gd name="connsiteX2" fmla="*/ 28511 w 321973"/>
              <a:gd name="connsiteY2" fmla="*/ 45780 h 190560"/>
              <a:gd name="connsiteX3" fmla="*/ 180911 w 321973"/>
              <a:gd name="connsiteY3" fmla="*/ 60 h 190560"/>
              <a:gd name="connsiteX4" fmla="*/ 310451 w 321973"/>
              <a:gd name="connsiteY4" fmla="*/ 38160 h 190560"/>
              <a:gd name="connsiteX5" fmla="*/ 310451 w 321973"/>
              <a:gd name="connsiteY5" fmla="*/ 121980 h 19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973" h="190560">
                <a:moveTo>
                  <a:pt x="97091" y="190560"/>
                </a:moveTo>
                <a:cubicBezTo>
                  <a:pt x="57086" y="175955"/>
                  <a:pt x="17081" y="161350"/>
                  <a:pt x="5651" y="137220"/>
                </a:cubicBezTo>
                <a:cubicBezTo>
                  <a:pt x="-5779" y="113090"/>
                  <a:pt x="-699" y="68640"/>
                  <a:pt x="28511" y="45780"/>
                </a:cubicBezTo>
                <a:cubicBezTo>
                  <a:pt x="57721" y="22920"/>
                  <a:pt x="133921" y="1330"/>
                  <a:pt x="180911" y="60"/>
                </a:cubicBezTo>
                <a:cubicBezTo>
                  <a:pt x="227901" y="-1210"/>
                  <a:pt x="288861" y="17840"/>
                  <a:pt x="310451" y="38160"/>
                </a:cubicBezTo>
                <a:cubicBezTo>
                  <a:pt x="332041" y="58480"/>
                  <a:pt x="318071" y="91500"/>
                  <a:pt x="310451" y="121980"/>
                </a:cubicBezTo>
              </a:path>
            </a:pathLst>
          </a:custGeom>
          <a:noFill/>
          <a:ln w="28575">
            <a:solidFill>
              <a:srgbClr val="EBAFA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7AF5897D-B0AB-DCBC-A1F3-C1F76343082D}"/>
              </a:ext>
            </a:extLst>
          </p:cNvPr>
          <p:cNvSpPr/>
          <p:nvPr/>
        </p:nvSpPr>
        <p:spPr>
          <a:xfrm>
            <a:off x="3631234" y="3507829"/>
            <a:ext cx="783871" cy="420769"/>
          </a:xfrm>
          <a:custGeom>
            <a:avLst/>
            <a:gdLst>
              <a:gd name="connsiteX0" fmla="*/ 0 w 152125"/>
              <a:gd name="connsiteY0" fmla="*/ 312420 h 312420"/>
              <a:gd name="connsiteX1" fmla="*/ 76200 w 152125"/>
              <a:gd name="connsiteY1" fmla="*/ 251460 h 312420"/>
              <a:gd name="connsiteX2" fmla="*/ 38100 w 152125"/>
              <a:gd name="connsiteY2" fmla="*/ 198120 h 312420"/>
              <a:gd name="connsiteX3" fmla="*/ 106680 w 152125"/>
              <a:gd name="connsiteY3" fmla="*/ 144780 h 312420"/>
              <a:gd name="connsiteX4" fmla="*/ 45720 w 152125"/>
              <a:gd name="connsiteY4" fmla="*/ 99060 h 312420"/>
              <a:gd name="connsiteX5" fmla="*/ 144780 w 152125"/>
              <a:gd name="connsiteY5" fmla="*/ 45720 h 312420"/>
              <a:gd name="connsiteX6" fmla="*/ 137160 w 152125"/>
              <a:gd name="connsiteY6" fmla="*/ 0 h 31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25" h="312420">
                <a:moveTo>
                  <a:pt x="0" y="312420"/>
                </a:moveTo>
                <a:cubicBezTo>
                  <a:pt x="34925" y="291465"/>
                  <a:pt x="69850" y="270510"/>
                  <a:pt x="76200" y="251460"/>
                </a:cubicBezTo>
                <a:cubicBezTo>
                  <a:pt x="82550" y="232410"/>
                  <a:pt x="33020" y="215900"/>
                  <a:pt x="38100" y="198120"/>
                </a:cubicBezTo>
                <a:cubicBezTo>
                  <a:pt x="43180" y="180340"/>
                  <a:pt x="105410" y="161290"/>
                  <a:pt x="106680" y="144780"/>
                </a:cubicBezTo>
                <a:cubicBezTo>
                  <a:pt x="107950" y="128270"/>
                  <a:pt x="39370" y="115570"/>
                  <a:pt x="45720" y="99060"/>
                </a:cubicBezTo>
                <a:cubicBezTo>
                  <a:pt x="52070" y="82550"/>
                  <a:pt x="129540" y="62230"/>
                  <a:pt x="144780" y="45720"/>
                </a:cubicBezTo>
                <a:cubicBezTo>
                  <a:pt x="160020" y="29210"/>
                  <a:pt x="148590" y="14605"/>
                  <a:pt x="137160" y="0"/>
                </a:cubicBezTo>
              </a:path>
            </a:pathLst>
          </a:custGeom>
          <a:noFill/>
          <a:ln w="28575">
            <a:solidFill>
              <a:srgbClr val="72B28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Pentagon 53">
            <a:extLst>
              <a:ext uri="{FF2B5EF4-FFF2-40B4-BE49-F238E27FC236}">
                <a16:creationId xmlns:a16="http://schemas.microsoft.com/office/drawing/2014/main" id="{8DEF80B4-A1D7-41D7-61D5-EA9EE1F984EC}"/>
              </a:ext>
            </a:extLst>
          </p:cNvPr>
          <p:cNvSpPr/>
          <p:nvPr/>
        </p:nvSpPr>
        <p:spPr>
          <a:xfrm>
            <a:off x="3548393" y="2932672"/>
            <a:ext cx="1030527" cy="239587"/>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a:solidFill>
                  <a:srgbClr val="202A3E"/>
                </a:solidFill>
                <a:cs typeface="Calibri" panose="020F0502020204030204" pitchFamily="34" charset="0"/>
              </a:rPr>
              <a:t>(x(t), y(t), z(t))</a:t>
            </a:r>
            <a:endParaRPr lang="en-US" sz="1050" b="1">
              <a:solidFill>
                <a:srgbClr val="202A3E"/>
              </a:solidFill>
              <a:cs typeface="Calibri" panose="020F0502020204030204" pitchFamily="34" charset="0"/>
            </a:endParaRPr>
          </a:p>
        </p:txBody>
      </p:sp>
      <p:cxnSp>
        <p:nvCxnSpPr>
          <p:cNvPr id="259" name="직선 화살표 연결선 60">
            <a:extLst>
              <a:ext uri="{FF2B5EF4-FFF2-40B4-BE49-F238E27FC236}">
                <a16:creationId xmlns:a16="http://schemas.microsoft.com/office/drawing/2014/main" id="{4D91F03F-608B-6C97-7474-E0BB1B9B7691}"/>
              </a:ext>
            </a:extLst>
          </p:cNvPr>
          <p:cNvCxnSpPr>
            <a:cxnSpLocks/>
          </p:cNvCxnSpPr>
          <p:nvPr/>
        </p:nvCxnSpPr>
        <p:spPr>
          <a:xfrm>
            <a:off x="4561397" y="3907492"/>
            <a:ext cx="512806"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4" name="Pentagon 53">
            <a:extLst>
              <a:ext uri="{FF2B5EF4-FFF2-40B4-BE49-F238E27FC236}">
                <a16:creationId xmlns:a16="http://schemas.microsoft.com/office/drawing/2014/main" id="{609EA36D-DB1D-F924-E4D1-B58DEB009E13}"/>
              </a:ext>
            </a:extLst>
          </p:cNvPr>
          <p:cNvSpPr/>
          <p:nvPr/>
        </p:nvSpPr>
        <p:spPr>
          <a:xfrm>
            <a:off x="3016909" y="1571579"/>
            <a:ext cx="690027" cy="113070"/>
          </a:xfrm>
          <a:prstGeom prst="homePlate">
            <a:avLst>
              <a:gd name="adj" fmla="val 0"/>
            </a:avLst>
          </a:prstGeom>
          <a:solidFill>
            <a:srgbClr val="202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cs typeface="Calibri" panose="020F0502020204030204" pitchFamily="34" charset="0"/>
              </a:rPr>
              <a:t>STEP 1</a:t>
            </a:r>
          </a:p>
        </p:txBody>
      </p:sp>
      <p:sp>
        <p:nvSpPr>
          <p:cNvPr id="265" name="Pentagon 53">
            <a:extLst>
              <a:ext uri="{FF2B5EF4-FFF2-40B4-BE49-F238E27FC236}">
                <a16:creationId xmlns:a16="http://schemas.microsoft.com/office/drawing/2014/main" id="{AA14AAA2-C943-98B9-623B-CE1E083AECF1}"/>
              </a:ext>
            </a:extLst>
          </p:cNvPr>
          <p:cNvSpPr/>
          <p:nvPr/>
        </p:nvSpPr>
        <p:spPr>
          <a:xfrm>
            <a:off x="233814" y="3546603"/>
            <a:ext cx="690027" cy="113070"/>
          </a:xfrm>
          <a:prstGeom prst="homePlate">
            <a:avLst>
              <a:gd name="adj" fmla="val 0"/>
            </a:avLst>
          </a:prstGeom>
          <a:solidFill>
            <a:srgbClr val="202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cs typeface="Calibri" panose="020F0502020204030204" pitchFamily="34" charset="0"/>
              </a:rPr>
              <a:t>STEP 2</a:t>
            </a:r>
          </a:p>
        </p:txBody>
      </p:sp>
      <p:sp>
        <p:nvSpPr>
          <p:cNvPr id="266" name="사각형: 둥근 모서리 113">
            <a:extLst>
              <a:ext uri="{FF2B5EF4-FFF2-40B4-BE49-F238E27FC236}">
                <a16:creationId xmlns:a16="http://schemas.microsoft.com/office/drawing/2014/main" id="{C9405739-1125-F214-8779-0D18EA09CF17}"/>
              </a:ext>
            </a:extLst>
          </p:cNvPr>
          <p:cNvSpPr/>
          <p:nvPr/>
        </p:nvSpPr>
        <p:spPr>
          <a:xfrm>
            <a:off x="5143699" y="3532642"/>
            <a:ext cx="2086417" cy="682870"/>
          </a:xfrm>
          <a:prstGeom prst="roundRect">
            <a:avLst>
              <a:gd name="adj" fmla="val 4172"/>
            </a:avLst>
          </a:prstGeom>
          <a:noFill/>
          <a:ln w="28575">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sp>
        <p:nvSpPr>
          <p:cNvPr id="267" name="Pentagon 53">
            <a:extLst>
              <a:ext uri="{FF2B5EF4-FFF2-40B4-BE49-F238E27FC236}">
                <a16:creationId xmlns:a16="http://schemas.microsoft.com/office/drawing/2014/main" id="{DD740FAA-17E9-34D2-2DBF-17751297FC64}"/>
              </a:ext>
            </a:extLst>
          </p:cNvPr>
          <p:cNvSpPr/>
          <p:nvPr/>
        </p:nvSpPr>
        <p:spPr>
          <a:xfrm>
            <a:off x="5272381" y="3765845"/>
            <a:ext cx="1829051" cy="21646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202A3E"/>
                </a:solidFill>
                <a:cs typeface="Calibri" panose="020F0502020204030204" pitchFamily="34" charset="0"/>
              </a:rPr>
              <a:t>Extract behavioral features</a:t>
            </a:r>
          </a:p>
        </p:txBody>
      </p:sp>
      <p:sp>
        <p:nvSpPr>
          <p:cNvPr id="268" name="Pentagon 53">
            <a:extLst>
              <a:ext uri="{FF2B5EF4-FFF2-40B4-BE49-F238E27FC236}">
                <a16:creationId xmlns:a16="http://schemas.microsoft.com/office/drawing/2014/main" id="{AAE60B67-BD1D-FE22-A6D6-7171A26DCF6B}"/>
              </a:ext>
            </a:extLst>
          </p:cNvPr>
          <p:cNvSpPr/>
          <p:nvPr/>
        </p:nvSpPr>
        <p:spPr>
          <a:xfrm>
            <a:off x="5143699" y="3546603"/>
            <a:ext cx="690027" cy="113070"/>
          </a:xfrm>
          <a:prstGeom prst="homePlate">
            <a:avLst>
              <a:gd name="adj" fmla="val 0"/>
            </a:avLst>
          </a:prstGeom>
          <a:solidFill>
            <a:srgbClr val="202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a:cs typeface="Calibri" panose="020F0502020204030204" pitchFamily="34" charset="0"/>
              </a:rPr>
              <a:t>STEP 3</a:t>
            </a:r>
          </a:p>
        </p:txBody>
      </p:sp>
      <p:cxnSp>
        <p:nvCxnSpPr>
          <p:cNvPr id="269" name="직선 화살표 연결선 60">
            <a:extLst>
              <a:ext uri="{FF2B5EF4-FFF2-40B4-BE49-F238E27FC236}">
                <a16:creationId xmlns:a16="http://schemas.microsoft.com/office/drawing/2014/main" id="{D1FD4871-07BF-FCEA-66D8-8549C6DDF1A1}"/>
              </a:ext>
            </a:extLst>
          </p:cNvPr>
          <p:cNvCxnSpPr>
            <a:cxnSpLocks/>
          </p:cNvCxnSpPr>
          <p:nvPr/>
        </p:nvCxnSpPr>
        <p:spPr>
          <a:xfrm>
            <a:off x="7312217" y="3907492"/>
            <a:ext cx="512806" cy="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0" name="TextBox 269">
                <a:extLst>
                  <a:ext uri="{FF2B5EF4-FFF2-40B4-BE49-F238E27FC236}">
                    <a16:creationId xmlns:a16="http://schemas.microsoft.com/office/drawing/2014/main" id="{9CDAF6EC-6E27-40E2-C653-24BACC6FFB30}"/>
                  </a:ext>
                </a:extLst>
              </p:cNvPr>
              <p:cNvSpPr txBox="1"/>
              <p:nvPr/>
            </p:nvSpPr>
            <p:spPr>
              <a:xfrm>
                <a:off x="7866977" y="3231044"/>
                <a:ext cx="1101775" cy="1228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ko-KR" i="1" smtClean="0">
                              <a:latin typeface="Cambria Math" panose="02040503050406030204" pitchFamily="18" charset="0"/>
                            </a:rPr>
                          </m:ctrlPr>
                        </m:dPr>
                        <m:e>
                          <m:m>
                            <m:mPr>
                              <m:mcs>
                                <m:mc>
                                  <m:mcPr>
                                    <m:count m:val="1"/>
                                    <m:mcJc m:val="center"/>
                                  </m:mcPr>
                                </m:mc>
                              </m:mcs>
                              <m:ctrlPr>
                                <a:rPr lang="en-US" altLang="ko-KR" i="1" smtClean="0">
                                  <a:latin typeface="Cambria Math" panose="02040503050406030204" pitchFamily="18" charset="0"/>
                                </a:rPr>
                              </m:ctrlPr>
                            </m:mPr>
                            <m:mr>
                              <m:e>
                                <m:r>
                                  <a:rPr lang="en-US" altLang="ko-KR" b="0" i="1" smtClean="0">
                                    <a:latin typeface="Cambria Math" panose="02040503050406030204" pitchFamily="18" charset="0"/>
                                  </a:rPr>
                                  <m:t>𝑓𝑒𝑎𝑡𝑢𝑟𝑒</m:t>
                                </m:r>
                                <m:r>
                                  <a:rPr lang="en-US" altLang="ko-KR" b="0" i="1" smtClean="0">
                                    <a:latin typeface="Cambria Math" panose="02040503050406030204" pitchFamily="18" charset="0"/>
                                  </a:rPr>
                                  <m:t> 1</m:t>
                                </m:r>
                              </m:e>
                            </m:mr>
                            <m:mr>
                              <m:e>
                                <m:r>
                                  <a:rPr lang="en-US" altLang="ko-KR" b="0" i="1" smtClean="0">
                                    <a:latin typeface="Cambria Math" panose="02040503050406030204" pitchFamily="18" charset="0"/>
                                  </a:rPr>
                                  <m:t>𝑓𝑒𝑎𝑡𝑢𝑟𝑒</m:t>
                                </m:r>
                                <m:r>
                                  <a:rPr lang="en-US" altLang="ko-KR" b="0" i="1" smtClean="0">
                                    <a:latin typeface="Cambria Math" panose="02040503050406030204" pitchFamily="18" charset="0"/>
                                  </a:rPr>
                                  <m:t> 2</m:t>
                                </m:r>
                              </m:e>
                            </m:mr>
                            <m:mr>
                              <m:e>
                                <m:eqArr>
                                  <m:eqArrPr>
                                    <m:ctrlPr>
                                      <a:rPr lang="en-US" altLang="ko-KR" b="0" i="1" smtClean="0">
                                        <a:latin typeface="Cambria Math" panose="02040503050406030204" pitchFamily="18" charset="0"/>
                                      </a:rPr>
                                    </m:ctrlPr>
                                  </m:eqArrPr>
                                  <m:e>
                                    <m:r>
                                      <a:rPr lang="en-US" altLang="ko-KR" b="0" i="1" smtClean="0">
                                        <a:latin typeface="Cambria Math" panose="02040503050406030204" pitchFamily="18" charset="0"/>
                                      </a:rPr>
                                      <m:t>𝑓𝑒𝑎𝑡𝑢𝑟𝑒</m:t>
                                    </m:r>
                                    <m:r>
                                      <a:rPr lang="en-US" altLang="ko-KR" b="0" i="1" smtClean="0">
                                        <a:latin typeface="Cambria Math" panose="02040503050406030204" pitchFamily="18" charset="0"/>
                                      </a:rPr>
                                      <m:t> 3</m:t>
                                    </m:r>
                                  </m:e>
                                  <m:e>
                                    <m:r>
                                      <a:rPr lang="en-US" altLang="ko-KR" b="0" i="1" smtClean="0">
                                        <a:latin typeface="Cambria Math" panose="02040503050406030204" pitchFamily="18" charset="0"/>
                                      </a:rPr>
                                      <m:t>.</m:t>
                                    </m:r>
                                  </m:e>
                                  <m:e>
                                    <m:r>
                                      <a:rPr lang="en-US" altLang="ko-KR" b="0" i="1" smtClean="0">
                                        <a:latin typeface="Cambria Math" panose="02040503050406030204" pitchFamily="18" charset="0"/>
                                      </a:rPr>
                                      <m:t>.</m:t>
                                    </m:r>
                                  </m:e>
                                  <m:e>
                                    <m:r>
                                      <a:rPr lang="en-US" altLang="ko-KR" b="0" i="1" smtClean="0">
                                        <a:latin typeface="Cambria Math" panose="02040503050406030204" pitchFamily="18" charset="0"/>
                                      </a:rPr>
                                      <m:t>.</m:t>
                                    </m:r>
                                  </m:e>
                                </m:eqArr>
                              </m:e>
                            </m:mr>
                          </m:m>
                        </m:e>
                      </m:d>
                    </m:oMath>
                  </m:oMathPara>
                </a14:m>
                <a:endParaRPr lang="en-US"/>
              </a:p>
            </p:txBody>
          </p:sp>
        </mc:Choice>
        <mc:Fallback xmlns="">
          <p:sp>
            <p:nvSpPr>
              <p:cNvPr id="270" name="TextBox 269">
                <a:extLst>
                  <a:ext uri="{FF2B5EF4-FFF2-40B4-BE49-F238E27FC236}">
                    <a16:creationId xmlns:a16="http://schemas.microsoft.com/office/drawing/2014/main" id="{9CDAF6EC-6E27-40E2-C653-24BACC6FFB30}"/>
                  </a:ext>
                </a:extLst>
              </p:cNvPr>
              <p:cNvSpPr txBox="1">
                <a:spLocks noRot="1" noChangeAspect="1" noMove="1" noResize="1" noEditPoints="1" noAdjustHandles="1" noChangeArrowheads="1" noChangeShapeType="1" noTextEdit="1"/>
              </p:cNvSpPr>
              <p:nvPr/>
            </p:nvSpPr>
            <p:spPr>
              <a:xfrm>
                <a:off x="7866977" y="3231044"/>
                <a:ext cx="1101775" cy="122828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229463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40">
            <a:extLst>
              <a:ext uri="{FF2B5EF4-FFF2-40B4-BE49-F238E27FC236}">
                <a16:creationId xmlns:a16="http://schemas.microsoft.com/office/drawing/2014/main" id="{ACA2198C-CDED-7AAC-6533-4939EE83A268}"/>
              </a:ext>
            </a:extLst>
          </p:cNvPr>
          <p:cNvSpPr/>
          <p:nvPr/>
        </p:nvSpPr>
        <p:spPr>
          <a:xfrm rot="10800000" flipH="1">
            <a:off x="2044241" y="2682346"/>
            <a:ext cx="371410" cy="496193"/>
          </a:xfrm>
          <a:prstGeom prst="rightArrow">
            <a:avLst>
              <a:gd name="adj1" fmla="val 50000"/>
              <a:gd name="adj2" fmla="val 56772"/>
            </a:avLst>
          </a:prstGeom>
          <a:solidFill>
            <a:srgbClr val="222A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Right Arrow 40">
            <a:extLst>
              <a:ext uri="{FF2B5EF4-FFF2-40B4-BE49-F238E27FC236}">
                <a16:creationId xmlns:a16="http://schemas.microsoft.com/office/drawing/2014/main" id="{3E839F23-0311-F26E-C076-F2C218B72890}"/>
              </a:ext>
            </a:extLst>
          </p:cNvPr>
          <p:cNvSpPr/>
          <p:nvPr/>
        </p:nvSpPr>
        <p:spPr>
          <a:xfrm rot="10800000" flipH="1">
            <a:off x="6709309" y="2682349"/>
            <a:ext cx="350915" cy="496193"/>
          </a:xfrm>
          <a:prstGeom prst="rightArrow">
            <a:avLst>
              <a:gd name="adj1" fmla="val 50000"/>
              <a:gd name="adj2" fmla="val 56772"/>
            </a:avLst>
          </a:prstGeom>
          <a:solidFill>
            <a:srgbClr val="222A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Right Arrow 40">
            <a:extLst>
              <a:ext uri="{FF2B5EF4-FFF2-40B4-BE49-F238E27FC236}">
                <a16:creationId xmlns:a16="http://schemas.microsoft.com/office/drawing/2014/main" id="{80F82F42-4282-677E-53B3-09B6196D798D}"/>
              </a:ext>
            </a:extLst>
          </p:cNvPr>
          <p:cNvSpPr/>
          <p:nvPr/>
        </p:nvSpPr>
        <p:spPr>
          <a:xfrm rot="10800000" flipH="1">
            <a:off x="4375705" y="2682346"/>
            <a:ext cx="371410" cy="496193"/>
          </a:xfrm>
          <a:prstGeom prst="rightArrow">
            <a:avLst>
              <a:gd name="adj1" fmla="val 50000"/>
              <a:gd name="adj2" fmla="val 56772"/>
            </a:avLst>
          </a:prstGeom>
          <a:solidFill>
            <a:srgbClr val="222A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1" name="Pentagon 53">
            <a:extLst>
              <a:ext uri="{FF2B5EF4-FFF2-40B4-BE49-F238E27FC236}">
                <a16:creationId xmlns:a16="http://schemas.microsoft.com/office/drawing/2014/main" id="{8B27911E-DBA8-6D8F-87F8-4EE2D7427FFC}"/>
              </a:ext>
            </a:extLst>
          </p:cNvPr>
          <p:cNvSpPr/>
          <p:nvPr/>
        </p:nvSpPr>
        <p:spPr>
          <a:xfrm>
            <a:off x="-215815" y="828435"/>
            <a:ext cx="2574834"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b="1">
                <a:solidFill>
                  <a:srgbClr val="202A3E"/>
                </a:solidFill>
                <a:latin typeface="Calibri" panose="020F0502020204030204" pitchFamily="34" charset="0"/>
                <a:cs typeface="Calibri" panose="020F0502020204030204" pitchFamily="34" charset="0"/>
              </a:rPr>
              <a:t>Data acquisition</a:t>
            </a:r>
            <a:endParaRPr lang="en-US" sz="1500" b="1">
              <a:solidFill>
                <a:srgbClr val="202A3E"/>
              </a:solidFill>
              <a:latin typeface="Calibri" panose="020F0502020204030204" pitchFamily="34" charset="0"/>
              <a:cs typeface="Calibri" panose="020F0502020204030204" pitchFamily="34" charset="0"/>
            </a:endParaRPr>
          </a:p>
        </p:txBody>
      </p:sp>
      <p:sp>
        <p:nvSpPr>
          <p:cNvPr id="62" name="사각형: 둥근 모서리 113">
            <a:extLst>
              <a:ext uri="{FF2B5EF4-FFF2-40B4-BE49-F238E27FC236}">
                <a16:creationId xmlns:a16="http://schemas.microsoft.com/office/drawing/2014/main" id="{E896E4CB-B1DD-F459-A912-FBC6E5BC3A0C}"/>
              </a:ext>
            </a:extLst>
          </p:cNvPr>
          <p:cNvSpPr/>
          <p:nvPr/>
        </p:nvSpPr>
        <p:spPr>
          <a:xfrm>
            <a:off x="95090" y="825752"/>
            <a:ext cx="1954165" cy="4176464"/>
          </a:xfrm>
          <a:prstGeom prst="roundRect">
            <a:avLst>
              <a:gd name="adj" fmla="val 4172"/>
            </a:avLst>
          </a:prstGeom>
          <a:noFill/>
          <a:ln w="28575">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sp>
        <p:nvSpPr>
          <p:cNvPr id="64" name="Pentagon 53">
            <a:extLst>
              <a:ext uri="{FF2B5EF4-FFF2-40B4-BE49-F238E27FC236}">
                <a16:creationId xmlns:a16="http://schemas.microsoft.com/office/drawing/2014/main" id="{D7E95112-0AA6-0C80-6644-AF735DFE23B1}"/>
              </a:ext>
            </a:extLst>
          </p:cNvPr>
          <p:cNvSpPr/>
          <p:nvPr/>
        </p:nvSpPr>
        <p:spPr>
          <a:xfrm>
            <a:off x="2334302" y="828435"/>
            <a:ext cx="2124978"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b="1">
                <a:solidFill>
                  <a:srgbClr val="202A3E"/>
                </a:solidFill>
                <a:latin typeface="Calibri" panose="020F0502020204030204" pitchFamily="34" charset="0"/>
                <a:cs typeface="Calibri" panose="020F0502020204030204" pitchFamily="34" charset="0"/>
              </a:rPr>
              <a:t>Preprocessing</a:t>
            </a:r>
            <a:endParaRPr lang="en-US" sz="1500" b="1">
              <a:solidFill>
                <a:srgbClr val="202A3E"/>
              </a:solidFill>
              <a:latin typeface="Calibri" panose="020F0502020204030204" pitchFamily="34" charset="0"/>
              <a:cs typeface="Calibri" panose="020F0502020204030204" pitchFamily="34" charset="0"/>
            </a:endParaRPr>
          </a:p>
        </p:txBody>
      </p:sp>
      <p:sp>
        <p:nvSpPr>
          <p:cNvPr id="65" name="사각형: 둥근 모서리 113">
            <a:extLst>
              <a:ext uri="{FF2B5EF4-FFF2-40B4-BE49-F238E27FC236}">
                <a16:creationId xmlns:a16="http://schemas.microsoft.com/office/drawing/2014/main" id="{1E57A373-19EE-46F9-B3F4-C06BCA9DE392}"/>
              </a:ext>
            </a:extLst>
          </p:cNvPr>
          <p:cNvSpPr/>
          <p:nvPr/>
        </p:nvSpPr>
        <p:spPr>
          <a:xfrm>
            <a:off x="2415787" y="825752"/>
            <a:ext cx="1954165" cy="4176464"/>
          </a:xfrm>
          <a:prstGeom prst="roundRect">
            <a:avLst>
              <a:gd name="adj" fmla="val 4172"/>
            </a:avLst>
          </a:prstGeom>
          <a:noFill/>
          <a:ln w="28575">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cxnSp>
        <p:nvCxnSpPr>
          <p:cNvPr id="66" name="직선 연결선 165">
            <a:extLst>
              <a:ext uri="{FF2B5EF4-FFF2-40B4-BE49-F238E27FC236}">
                <a16:creationId xmlns:a16="http://schemas.microsoft.com/office/drawing/2014/main" id="{EFB7C46C-7682-6312-8D00-AE400C3A4C17}"/>
              </a:ext>
            </a:extLst>
          </p:cNvPr>
          <p:cNvCxnSpPr>
            <a:cxnSpLocks/>
          </p:cNvCxnSpPr>
          <p:nvPr/>
        </p:nvCxnSpPr>
        <p:spPr>
          <a:xfrm>
            <a:off x="2621255" y="1270376"/>
            <a:ext cx="1556337" cy="0"/>
          </a:xfrm>
          <a:prstGeom prst="line">
            <a:avLst/>
          </a:prstGeom>
          <a:ln w="38100">
            <a:solidFill>
              <a:srgbClr val="202A3E"/>
            </a:solidFill>
            <a:prstDash val="sysDot"/>
          </a:ln>
        </p:spPr>
        <p:style>
          <a:lnRef idx="1">
            <a:schemeClr val="accent1"/>
          </a:lnRef>
          <a:fillRef idx="0">
            <a:schemeClr val="accent1"/>
          </a:fillRef>
          <a:effectRef idx="0">
            <a:schemeClr val="accent1"/>
          </a:effectRef>
          <a:fontRef idx="minor">
            <a:schemeClr val="tx1"/>
          </a:fontRef>
        </p:style>
      </p:cxnSp>
      <p:sp>
        <p:nvSpPr>
          <p:cNvPr id="67" name="Pentagon 53">
            <a:extLst>
              <a:ext uri="{FF2B5EF4-FFF2-40B4-BE49-F238E27FC236}">
                <a16:creationId xmlns:a16="http://schemas.microsoft.com/office/drawing/2014/main" id="{B501E48B-0E54-D002-A46F-2C4D17A1FD2D}"/>
              </a:ext>
            </a:extLst>
          </p:cNvPr>
          <p:cNvSpPr/>
          <p:nvPr/>
        </p:nvSpPr>
        <p:spPr>
          <a:xfrm>
            <a:off x="4937433" y="828435"/>
            <a:ext cx="1594317"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solidFill>
                  <a:srgbClr val="202A3E"/>
                </a:solidFill>
                <a:latin typeface="Calibri" panose="020F0502020204030204" pitchFamily="34" charset="0"/>
                <a:cs typeface="Calibri" panose="020F0502020204030204" pitchFamily="34" charset="0"/>
              </a:rPr>
              <a:t>3D segmentation</a:t>
            </a:r>
          </a:p>
        </p:txBody>
      </p:sp>
      <p:sp>
        <p:nvSpPr>
          <p:cNvPr id="68" name="사각형: 둥근 모서리 113">
            <a:extLst>
              <a:ext uri="{FF2B5EF4-FFF2-40B4-BE49-F238E27FC236}">
                <a16:creationId xmlns:a16="http://schemas.microsoft.com/office/drawing/2014/main" id="{69FE3283-1D97-CC21-FFFE-8E8899439C12}"/>
              </a:ext>
            </a:extLst>
          </p:cNvPr>
          <p:cNvSpPr/>
          <p:nvPr/>
        </p:nvSpPr>
        <p:spPr>
          <a:xfrm>
            <a:off x="4755144" y="825752"/>
            <a:ext cx="1954165" cy="4176464"/>
          </a:xfrm>
          <a:prstGeom prst="roundRect">
            <a:avLst>
              <a:gd name="adj" fmla="val 4172"/>
            </a:avLst>
          </a:prstGeom>
          <a:noFill/>
          <a:ln w="28575">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sp>
        <p:nvSpPr>
          <p:cNvPr id="84" name="Pentagon 53">
            <a:extLst>
              <a:ext uri="{FF2B5EF4-FFF2-40B4-BE49-F238E27FC236}">
                <a16:creationId xmlns:a16="http://schemas.microsoft.com/office/drawing/2014/main" id="{D681689F-3B6B-2032-B23B-733FC68461A1}"/>
              </a:ext>
            </a:extLst>
          </p:cNvPr>
          <p:cNvSpPr/>
          <p:nvPr/>
        </p:nvSpPr>
        <p:spPr>
          <a:xfrm>
            <a:off x="6948295" y="828435"/>
            <a:ext cx="2195705" cy="463810"/>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500" b="1">
                <a:solidFill>
                  <a:srgbClr val="202A3E"/>
                </a:solidFill>
                <a:latin typeface="Calibri" panose="020F0502020204030204" pitchFamily="34" charset="0"/>
                <a:cs typeface="Calibri" panose="020F0502020204030204" pitchFamily="34" charset="0"/>
              </a:rPr>
              <a:t>Post processing</a:t>
            </a:r>
            <a:endParaRPr lang="en-US" sz="1500" b="1">
              <a:solidFill>
                <a:srgbClr val="202A3E"/>
              </a:solidFill>
              <a:latin typeface="Calibri" panose="020F0502020204030204" pitchFamily="34" charset="0"/>
              <a:cs typeface="Calibri" panose="020F0502020204030204" pitchFamily="34" charset="0"/>
            </a:endParaRPr>
          </a:p>
        </p:txBody>
      </p:sp>
      <p:sp>
        <p:nvSpPr>
          <p:cNvPr id="85" name="사각형: 둥근 모서리 113">
            <a:extLst>
              <a:ext uri="{FF2B5EF4-FFF2-40B4-BE49-F238E27FC236}">
                <a16:creationId xmlns:a16="http://schemas.microsoft.com/office/drawing/2014/main" id="{1D7521BE-5D62-B5AA-226E-37628A697D4A}"/>
              </a:ext>
            </a:extLst>
          </p:cNvPr>
          <p:cNvSpPr/>
          <p:nvPr/>
        </p:nvSpPr>
        <p:spPr>
          <a:xfrm>
            <a:off x="7069066" y="825752"/>
            <a:ext cx="1954165" cy="4176464"/>
          </a:xfrm>
          <a:prstGeom prst="roundRect">
            <a:avLst>
              <a:gd name="adj" fmla="val 4172"/>
            </a:avLst>
          </a:prstGeom>
          <a:noFill/>
          <a:ln w="28575">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cxnSp>
        <p:nvCxnSpPr>
          <p:cNvPr id="183" name="직선 연결선 165">
            <a:extLst>
              <a:ext uri="{FF2B5EF4-FFF2-40B4-BE49-F238E27FC236}">
                <a16:creationId xmlns:a16="http://schemas.microsoft.com/office/drawing/2014/main" id="{47B8043D-3AA8-D8BC-BA65-13FC8EBB2A80}"/>
              </a:ext>
            </a:extLst>
          </p:cNvPr>
          <p:cNvCxnSpPr>
            <a:cxnSpLocks/>
          </p:cNvCxnSpPr>
          <p:nvPr/>
        </p:nvCxnSpPr>
        <p:spPr>
          <a:xfrm>
            <a:off x="278105" y="1270376"/>
            <a:ext cx="1556337" cy="0"/>
          </a:xfrm>
          <a:prstGeom prst="line">
            <a:avLst/>
          </a:prstGeom>
          <a:ln w="38100">
            <a:solidFill>
              <a:srgbClr val="202A3E"/>
            </a:solidFill>
            <a:prstDash val="sysDot"/>
          </a:ln>
        </p:spPr>
        <p:style>
          <a:lnRef idx="1">
            <a:schemeClr val="accent1"/>
          </a:lnRef>
          <a:fillRef idx="0">
            <a:schemeClr val="accent1"/>
          </a:fillRef>
          <a:effectRef idx="0">
            <a:schemeClr val="accent1"/>
          </a:effectRef>
          <a:fontRef idx="minor">
            <a:schemeClr val="tx1"/>
          </a:fontRef>
        </p:style>
      </p:cxnSp>
      <p:cxnSp>
        <p:nvCxnSpPr>
          <p:cNvPr id="184" name="직선 연결선 165">
            <a:extLst>
              <a:ext uri="{FF2B5EF4-FFF2-40B4-BE49-F238E27FC236}">
                <a16:creationId xmlns:a16="http://schemas.microsoft.com/office/drawing/2014/main" id="{43FCB292-4BC9-A31A-F778-266B9DAD534C}"/>
              </a:ext>
            </a:extLst>
          </p:cNvPr>
          <p:cNvCxnSpPr>
            <a:cxnSpLocks/>
          </p:cNvCxnSpPr>
          <p:nvPr/>
        </p:nvCxnSpPr>
        <p:spPr>
          <a:xfrm>
            <a:off x="7307555" y="1270376"/>
            <a:ext cx="1556337" cy="0"/>
          </a:xfrm>
          <a:prstGeom prst="line">
            <a:avLst/>
          </a:prstGeom>
          <a:ln w="38100">
            <a:solidFill>
              <a:srgbClr val="202A3E"/>
            </a:solidFill>
            <a:prstDash val="sysDot"/>
          </a:ln>
        </p:spPr>
        <p:style>
          <a:lnRef idx="1">
            <a:schemeClr val="accent1"/>
          </a:lnRef>
          <a:fillRef idx="0">
            <a:schemeClr val="accent1"/>
          </a:fillRef>
          <a:effectRef idx="0">
            <a:schemeClr val="accent1"/>
          </a:effectRef>
          <a:fontRef idx="minor">
            <a:schemeClr val="tx1"/>
          </a:fontRef>
        </p:style>
      </p:cxnSp>
      <p:cxnSp>
        <p:nvCxnSpPr>
          <p:cNvPr id="185" name="직선 연결선 165">
            <a:extLst>
              <a:ext uri="{FF2B5EF4-FFF2-40B4-BE49-F238E27FC236}">
                <a16:creationId xmlns:a16="http://schemas.microsoft.com/office/drawing/2014/main" id="{8B013CF9-76BD-7BB4-E5AE-E05679346069}"/>
              </a:ext>
            </a:extLst>
          </p:cNvPr>
          <p:cNvCxnSpPr>
            <a:cxnSpLocks/>
          </p:cNvCxnSpPr>
          <p:nvPr/>
        </p:nvCxnSpPr>
        <p:spPr>
          <a:xfrm>
            <a:off x="4964405" y="1270376"/>
            <a:ext cx="1556337" cy="0"/>
          </a:xfrm>
          <a:prstGeom prst="line">
            <a:avLst/>
          </a:prstGeom>
          <a:ln w="38100">
            <a:solidFill>
              <a:srgbClr val="202A3E"/>
            </a:solidFill>
            <a:prstDash val="sysDot"/>
          </a:ln>
        </p:spPr>
        <p:style>
          <a:lnRef idx="1">
            <a:schemeClr val="accent1"/>
          </a:lnRef>
          <a:fillRef idx="0">
            <a:schemeClr val="accent1"/>
          </a:fillRef>
          <a:effectRef idx="0">
            <a:schemeClr val="accent1"/>
          </a:effectRef>
          <a:fontRef idx="minor">
            <a:schemeClr val="tx1"/>
          </a:fontRef>
        </p:style>
      </p:cxnSp>
      <p:sp>
        <p:nvSpPr>
          <p:cNvPr id="265" name="Pentagon 53">
            <a:extLst>
              <a:ext uri="{FF2B5EF4-FFF2-40B4-BE49-F238E27FC236}">
                <a16:creationId xmlns:a16="http://schemas.microsoft.com/office/drawing/2014/main" id="{B2BCE28E-4113-0981-4CCB-7E5110284BF7}"/>
              </a:ext>
            </a:extLst>
          </p:cNvPr>
          <p:cNvSpPr/>
          <p:nvPr/>
        </p:nvSpPr>
        <p:spPr>
          <a:xfrm>
            <a:off x="5659719" y="2933295"/>
            <a:ext cx="1170361" cy="300858"/>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a:solidFill>
                  <a:srgbClr val="202A3E"/>
                </a:solidFill>
                <a:latin typeface="Calibri" panose="020F0502020204030204" pitchFamily="34" charset="0"/>
                <a:cs typeface="Calibri" panose="020F0502020204030204" pitchFamily="34" charset="0"/>
              </a:rPr>
              <a:t>Voronoi-</a:t>
            </a:r>
            <a:r>
              <a:rPr lang="en-US" altLang="ko-KR" sz="1050" b="1" err="1">
                <a:solidFill>
                  <a:srgbClr val="202A3E"/>
                </a:solidFill>
                <a:latin typeface="Calibri" panose="020F0502020204030204" pitchFamily="34" charset="0"/>
                <a:cs typeface="Calibri" panose="020F0502020204030204" pitchFamily="34" charset="0"/>
              </a:rPr>
              <a:t>otsu</a:t>
            </a:r>
            <a:r>
              <a:rPr lang="en-US" altLang="ko-KR" sz="1050" b="1">
                <a:solidFill>
                  <a:srgbClr val="202A3E"/>
                </a:solidFill>
                <a:latin typeface="Calibri" panose="020F0502020204030204" pitchFamily="34" charset="0"/>
                <a:cs typeface="Calibri" panose="020F0502020204030204" pitchFamily="34" charset="0"/>
              </a:rPr>
              <a:t> labelling</a:t>
            </a:r>
            <a:endParaRPr lang="en-US" sz="1050" b="1">
              <a:solidFill>
                <a:srgbClr val="202A3E"/>
              </a:solidFill>
              <a:latin typeface="Calibri" panose="020F0502020204030204" pitchFamily="34" charset="0"/>
              <a:cs typeface="Calibri" panose="020F0502020204030204" pitchFamily="34" charset="0"/>
            </a:endParaRPr>
          </a:p>
        </p:txBody>
      </p:sp>
      <p:sp>
        <p:nvSpPr>
          <p:cNvPr id="267" name="Right Arrow 40">
            <a:extLst>
              <a:ext uri="{FF2B5EF4-FFF2-40B4-BE49-F238E27FC236}">
                <a16:creationId xmlns:a16="http://schemas.microsoft.com/office/drawing/2014/main" id="{7D6781BA-BB41-D12A-E740-F089221022A1}"/>
              </a:ext>
            </a:extLst>
          </p:cNvPr>
          <p:cNvSpPr/>
          <p:nvPr/>
        </p:nvSpPr>
        <p:spPr>
          <a:xfrm rot="16200000" flipH="1">
            <a:off x="5601109" y="2980601"/>
            <a:ext cx="282929" cy="306901"/>
          </a:xfrm>
          <a:prstGeom prst="rightArrow">
            <a:avLst>
              <a:gd name="adj1" fmla="val 50000"/>
              <a:gd name="adj2" fmla="val 56772"/>
            </a:avLst>
          </a:prstGeom>
          <a:solidFill>
            <a:srgbClr val="222A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8" name="사각형: 둥근 모서리 113">
            <a:extLst>
              <a:ext uri="{FF2B5EF4-FFF2-40B4-BE49-F238E27FC236}">
                <a16:creationId xmlns:a16="http://schemas.microsoft.com/office/drawing/2014/main" id="{43865398-CFE4-B277-002F-A9CB72AC02AF}"/>
              </a:ext>
            </a:extLst>
          </p:cNvPr>
          <p:cNvSpPr/>
          <p:nvPr/>
        </p:nvSpPr>
        <p:spPr>
          <a:xfrm>
            <a:off x="7129519" y="1539341"/>
            <a:ext cx="1856917" cy="361929"/>
          </a:xfrm>
          <a:prstGeom prst="roundRect">
            <a:avLst>
              <a:gd name="adj" fmla="val 4172"/>
            </a:avLst>
          </a:prstGeom>
          <a:noFill/>
          <a:ln w="12700">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sp>
        <p:nvSpPr>
          <p:cNvPr id="270" name="Pentagon 53">
            <a:extLst>
              <a:ext uri="{FF2B5EF4-FFF2-40B4-BE49-F238E27FC236}">
                <a16:creationId xmlns:a16="http://schemas.microsoft.com/office/drawing/2014/main" id="{B6C8F116-1C61-3BF2-144E-028A32078071}"/>
              </a:ext>
            </a:extLst>
          </p:cNvPr>
          <p:cNvSpPr/>
          <p:nvPr/>
        </p:nvSpPr>
        <p:spPr>
          <a:xfrm>
            <a:off x="7137417" y="1612073"/>
            <a:ext cx="1829051" cy="21646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rgbClr val="202A3E"/>
                </a:solidFill>
                <a:latin typeface="Calibri" panose="020F0502020204030204" pitchFamily="34" charset="0"/>
                <a:cs typeface="Calibri" panose="020F0502020204030204" pitchFamily="34" charset="0"/>
              </a:rPr>
              <a:t>Apply volume filter</a:t>
            </a:r>
          </a:p>
        </p:txBody>
      </p:sp>
      <p:sp>
        <p:nvSpPr>
          <p:cNvPr id="2" name="Google Shape;287;gda61d19ee0_0_567">
            <a:extLst>
              <a:ext uri="{FF2B5EF4-FFF2-40B4-BE49-F238E27FC236}">
                <a16:creationId xmlns:a16="http://schemas.microsoft.com/office/drawing/2014/main" id="{CB1A96AD-3391-D620-988C-2B4216C4DB4E}"/>
              </a:ext>
            </a:extLst>
          </p:cNvPr>
          <p:cNvSpPr txBox="1">
            <a:spLocks/>
          </p:cNvSpPr>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Calibri"/>
              <a:buNone/>
              <a:defRPr sz="4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chemeClr val="accent6"/>
              </a:buClr>
            </a:pPr>
            <a:r>
              <a:rPr lang="en-US" sz="2800"/>
              <a:t>Training set preparation</a:t>
            </a:r>
          </a:p>
        </p:txBody>
      </p:sp>
      <p:pic>
        <p:nvPicPr>
          <p:cNvPr id="30" name="Picture 29">
            <a:extLst>
              <a:ext uri="{FF2B5EF4-FFF2-40B4-BE49-F238E27FC236}">
                <a16:creationId xmlns:a16="http://schemas.microsoft.com/office/drawing/2014/main" id="{BE9DBDE6-0CB4-D64B-129B-49F703DED301}"/>
              </a:ext>
            </a:extLst>
          </p:cNvPr>
          <p:cNvPicPr>
            <a:picLocks noChangeAspect="1"/>
          </p:cNvPicPr>
          <p:nvPr/>
        </p:nvPicPr>
        <p:blipFill>
          <a:blip r:embed="rId3"/>
          <a:stretch>
            <a:fillRect/>
          </a:stretch>
        </p:blipFill>
        <p:spPr>
          <a:xfrm>
            <a:off x="311971" y="1640379"/>
            <a:ext cx="1464601" cy="1459762"/>
          </a:xfrm>
          <a:prstGeom prst="rect">
            <a:avLst/>
          </a:prstGeom>
        </p:spPr>
      </p:pic>
      <p:pic>
        <p:nvPicPr>
          <p:cNvPr id="33" name="Picture 32">
            <a:extLst>
              <a:ext uri="{FF2B5EF4-FFF2-40B4-BE49-F238E27FC236}">
                <a16:creationId xmlns:a16="http://schemas.microsoft.com/office/drawing/2014/main" id="{AC21331B-803A-3529-BD9A-29E6D0A4FBE4}"/>
              </a:ext>
            </a:extLst>
          </p:cNvPr>
          <p:cNvPicPr>
            <a:picLocks noChangeAspect="1"/>
          </p:cNvPicPr>
          <p:nvPr/>
        </p:nvPicPr>
        <p:blipFill>
          <a:blip r:embed="rId4"/>
          <a:stretch>
            <a:fillRect/>
          </a:stretch>
        </p:blipFill>
        <p:spPr>
          <a:xfrm>
            <a:off x="317594" y="3475153"/>
            <a:ext cx="1462325" cy="1476693"/>
          </a:xfrm>
          <a:prstGeom prst="rect">
            <a:avLst/>
          </a:prstGeom>
        </p:spPr>
      </p:pic>
      <p:sp>
        <p:nvSpPr>
          <p:cNvPr id="36" name="내용 개체 틀 1">
            <a:extLst>
              <a:ext uri="{FF2B5EF4-FFF2-40B4-BE49-F238E27FC236}">
                <a16:creationId xmlns:a16="http://schemas.microsoft.com/office/drawing/2014/main" id="{21341E79-929B-F489-E700-991F67BE4C24}"/>
              </a:ext>
            </a:extLst>
          </p:cNvPr>
          <p:cNvSpPr txBox="1">
            <a:spLocks/>
          </p:cNvSpPr>
          <p:nvPr/>
        </p:nvSpPr>
        <p:spPr bwMode="auto">
          <a:xfrm>
            <a:off x="365653" y="1266154"/>
            <a:ext cx="1359917" cy="5064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50" b="1"/>
              <a:t>Brightfield </a:t>
            </a:r>
            <a:r>
              <a:rPr kumimoji="0" lang="en-US" altLang="ko-KR" sz="1050" b="1" err="1"/>
              <a:t>out-of</a:t>
            </a:r>
            <a:r>
              <a:rPr kumimoji="0" lang="en-US" altLang="ko-KR" sz="1050" b="1"/>
              <a:t> focus z stacks</a:t>
            </a:r>
          </a:p>
        </p:txBody>
      </p:sp>
      <p:sp>
        <p:nvSpPr>
          <p:cNvPr id="38" name="내용 개체 틀 1">
            <a:extLst>
              <a:ext uri="{FF2B5EF4-FFF2-40B4-BE49-F238E27FC236}">
                <a16:creationId xmlns:a16="http://schemas.microsoft.com/office/drawing/2014/main" id="{D6504D41-7952-2263-20F2-3BC9B26A660D}"/>
              </a:ext>
            </a:extLst>
          </p:cNvPr>
          <p:cNvSpPr txBox="1">
            <a:spLocks/>
          </p:cNvSpPr>
          <p:nvPr/>
        </p:nvSpPr>
        <p:spPr bwMode="auto">
          <a:xfrm>
            <a:off x="365653" y="3066082"/>
            <a:ext cx="1368823" cy="4128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50" b="1"/>
              <a:t>Corre</a:t>
            </a:r>
            <a:r>
              <a:rPr lang="en-US" altLang="ko-KR" sz="1050" b="1"/>
              <a:t>sponding fluorescent z stacks</a:t>
            </a:r>
            <a:endParaRPr kumimoji="0" lang="en-US" altLang="ko-KR" sz="1050" b="1"/>
          </a:p>
        </p:txBody>
      </p:sp>
      <p:sp>
        <p:nvSpPr>
          <p:cNvPr id="57" name="사각형: 둥근 모서리 113">
            <a:extLst>
              <a:ext uri="{FF2B5EF4-FFF2-40B4-BE49-F238E27FC236}">
                <a16:creationId xmlns:a16="http://schemas.microsoft.com/office/drawing/2014/main" id="{3CA76E5D-A27A-AC7E-4C23-CD27812C234C}"/>
              </a:ext>
            </a:extLst>
          </p:cNvPr>
          <p:cNvSpPr/>
          <p:nvPr/>
        </p:nvSpPr>
        <p:spPr>
          <a:xfrm>
            <a:off x="2458837" y="1410695"/>
            <a:ext cx="1856917" cy="1701809"/>
          </a:xfrm>
          <a:prstGeom prst="roundRect">
            <a:avLst>
              <a:gd name="adj" fmla="val 4172"/>
            </a:avLst>
          </a:prstGeom>
          <a:noFill/>
          <a:ln w="12700">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cxnSp>
        <p:nvCxnSpPr>
          <p:cNvPr id="58" name="직선 연결선 264">
            <a:extLst>
              <a:ext uri="{FF2B5EF4-FFF2-40B4-BE49-F238E27FC236}">
                <a16:creationId xmlns:a16="http://schemas.microsoft.com/office/drawing/2014/main" id="{91163417-D97E-B2D5-0063-0FF86670E526}"/>
              </a:ext>
            </a:extLst>
          </p:cNvPr>
          <p:cNvCxnSpPr>
            <a:cxnSpLocks/>
          </p:cNvCxnSpPr>
          <p:nvPr/>
        </p:nvCxnSpPr>
        <p:spPr>
          <a:xfrm>
            <a:off x="2518339" y="1617840"/>
            <a:ext cx="1770989" cy="0"/>
          </a:xfrm>
          <a:prstGeom prst="line">
            <a:avLst/>
          </a:prstGeom>
          <a:ln w="12700">
            <a:solidFill>
              <a:srgbClr val="202A3E"/>
            </a:solidFill>
            <a:prstDash val="sysDot"/>
          </a:ln>
        </p:spPr>
        <p:style>
          <a:lnRef idx="1">
            <a:schemeClr val="accent1"/>
          </a:lnRef>
          <a:fillRef idx="0">
            <a:schemeClr val="accent1"/>
          </a:fillRef>
          <a:effectRef idx="0">
            <a:schemeClr val="accent1"/>
          </a:effectRef>
          <a:fontRef idx="minor">
            <a:schemeClr val="tx1"/>
          </a:fontRef>
        </p:style>
      </p:cxnSp>
      <p:sp>
        <p:nvSpPr>
          <p:cNvPr id="59" name="Pentagon 53">
            <a:extLst>
              <a:ext uri="{FF2B5EF4-FFF2-40B4-BE49-F238E27FC236}">
                <a16:creationId xmlns:a16="http://schemas.microsoft.com/office/drawing/2014/main" id="{B27F977D-370D-30E7-90B4-69CC2F147539}"/>
              </a:ext>
            </a:extLst>
          </p:cNvPr>
          <p:cNvSpPr/>
          <p:nvPr/>
        </p:nvSpPr>
        <p:spPr>
          <a:xfrm>
            <a:off x="2398144" y="1407660"/>
            <a:ext cx="1978302" cy="21646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rgbClr val="202A3E"/>
                </a:solidFill>
                <a:latin typeface="Calibri" panose="020F0502020204030204" pitchFamily="34" charset="0"/>
                <a:cs typeface="Calibri" panose="020F0502020204030204" pitchFamily="34" charset="0"/>
              </a:rPr>
              <a:t>Normalization</a:t>
            </a:r>
          </a:p>
        </p:txBody>
      </p:sp>
      <p:sp>
        <p:nvSpPr>
          <p:cNvPr id="60" name="사각형: 둥근 모서리 113">
            <a:extLst>
              <a:ext uri="{FF2B5EF4-FFF2-40B4-BE49-F238E27FC236}">
                <a16:creationId xmlns:a16="http://schemas.microsoft.com/office/drawing/2014/main" id="{37E470B4-3128-2B32-8E7F-95217DD5ED6F}"/>
              </a:ext>
            </a:extLst>
          </p:cNvPr>
          <p:cNvSpPr/>
          <p:nvPr/>
        </p:nvSpPr>
        <p:spPr>
          <a:xfrm>
            <a:off x="2458837" y="3213927"/>
            <a:ext cx="1856917" cy="1701809"/>
          </a:xfrm>
          <a:prstGeom prst="roundRect">
            <a:avLst>
              <a:gd name="adj" fmla="val 4172"/>
            </a:avLst>
          </a:prstGeom>
          <a:noFill/>
          <a:ln w="12700">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sp>
        <p:nvSpPr>
          <p:cNvPr id="63" name="Pentagon 53">
            <a:extLst>
              <a:ext uri="{FF2B5EF4-FFF2-40B4-BE49-F238E27FC236}">
                <a16:creationId xmlns:a16="http://schemas.microsoft.com/office/drawing/2014/main" id="{5381F4A1-8424-3A86-A21E-E2E1EF2A8604}"/>
              </a:ext>
            </a:extLst>
          </p:cNvPr>
          <p:cNvSpPr/>
          <p:nvPr/>
        </p:nvSpPr>
        <p:spPr>
          <a:xfrm>
            <a:off x="2469334" y="3204677"/>
            <a:ext cx="1819994" cy="21646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b="1">
                <a:solidFill>
                  <a:srgbClr val="202A3E"/>
                </a:solidFill>
                <a:latin typeface="Calibri" panose="020F0502020204030204" pitchFamily="34" charset="0"/>
                <a:cs typeface="Calibri" panose="020F0502020204030204" pitchFamily="34" charset="0"/>
              </a:rPr>
              <a:t>Z-direction interpolation</a:t>
            </a:r>
            <a:endParaRPr lang="en-US" sz="1050" b="1">
              <a:solidFill>
                <a:srgbClr val="202A3E"/>
              </a:solidFill>
              <a:latin typeface="Calibri" panose="020F0502020204030204" pitchFamily="34" charset="0"/>
              <a:cs typeface="Calibri" panose="020F0502020204030204" pitchFamily="34" charset="0"/>
            </a:endParaRPr>
          </a:p>
        </p:txBody>
      </p:sp>
      <p:cxnSp>
        <p:nvCxnSpPr>
          <p:cNvPr id="77" name="직선 연결선 264">
            <a:extLst>
              <a:ext uri="{FF2B5EF4-FFF2-40B4-BE49-F238E27FC236}">
                <a16:creationId xmlns:a16="http://schemas.microsoft.com/office/drawing/2014/main" id="{2B8D428C-E685-E543-492B-CFDD849D0C33}"/>
              </a:ext>
            </a:extLst>
          </p:cNvPr>
          <p:cNvCxnSpPr>
            <a:cxnSpLocks/>
          </p:cNvCxnSpPr>
          <p:nvPr/>
        </p:nvCxnSpPr>
        <p:spPr>
          <a:xfrm>
            <a:off x="2790400" y="3107799"/>
            <a:ext cx="1302844" cy="0"/>
          </a:xfrm>
          <a:prstGeom prst="line">
            <a:avLst/>
          </a:prstGeom>
          <a:ln w="12700">
            <a:solidFill>
              <a:srgbClr val="202A3E"/>
            </a:solidFill>
            <a:prstDash val="sysDot"/>
          </a:ln>
        </p:spPr>
        <p:style>
          <a:lnRef idx="1">
            <a:schemeClr val="accent1"/>
          </a:lnRef>
          <a:fillRef idx="0">
            <a:schemeClr val="accent1"/>
          </a:fillRef>
          <a:effectRef idx="0">
            <a:schemeClr val="accent1"/>
          </a:effectRef>
          <a:fontRef idx="minor">
            <a:schemeClr val="tx1"/>
          </a:fontRef>
        </p:style>
      </p:cxnSp>
      <p:pic>
        <p:nvPicPr>
          <p:cNvPr id="92" name="Picture 91">
            <a:extLst>
              <a:ext uri="{FF2B5EF4-FFF2-40B4-BE49-F238E27FC236}">
                <a16:creationId xmlns:a16="http://schemas.microsoft.com/office/drawing/2014/main" id="{64F89B3E-3479-8854-8943-6901F6B955B8}"/>
              </a:ext>
            </a:extLst>
          </p:cNvPr>
          <p:cNvPicPr>
            <a:picLocks noChangeAspect="1"/>
          </p:cNvPicPr>
          <p:nvPr/>
        </p:nvPicPr>
        <p:blipFill>
          <a:blip r:embed="rId5"/>
          <a:stretch>
            <a:fillRect/>
          </a:stretch>
        </p:blipFill>
        <p:spPr>
          <a:xfrm>
            <a:off x="2480408" y="1956775"/>
            <a:ext cx="1745121" cy="725571"/>
          </a:xfrm>
          <a:prstGeom prst="rect">
            <a:avLst/>
          </a:prstGeom>
        </p:spPr>
      </p:pic>
      <p:pic>
        <p:nvPicPr>
          <p:cNvPr id="93" name="Picture 92">
            <a:extLst>
              <a:ext uri="{FF2B5EF4-FFF2-40B4-BE49-F238E27FC236}">
                <a16:creationId xmlns:a16="http://schemas.microsoft.com/office/drawing/2014/main" id="{E6B7B6B3-7C23-9189-9098-01A0F52AFDE5}"/>
              </a:ext>
            </a:extLst>
          </p:cNvPr>
          <p:cNvPicPr>
            <a:picLocks noChangeAspect="1"/>
          </p:cNvPicPr>
          <p:nvPr/>
        </p:nvPicPr>
        <p:blipFill>
          <a:blip r:embed="rId6"/>
          <a:stretch>
            <a:fillRect/>
          </a:stretch>
        </p:blipFill>
        <p:spPr>
          <a:xfrm rot="16200000">
            <a:off x="3234335" y="4238653"/>
            <a:ext cx="792298" cy="792298"/>
          </a:xfrm>
          <a:prstGeom prst="rect">
            <a:avLst/>
          </a:prstGeom>
          <a:scene3d>
            <a:camera prst="orthographicFront">
              <a:rot lat="2100000" lon="18000000" rev="0"/>
            </a:camera>
            <a:lightRig rig="threePt" dir="t"/>
          </a:scene3d>
        </p:spPr>
      </p:pic>
      <p:pic>
        <p:nvPicPr>
          <p:cNvPr id="94" name="Picture 93">
            <a:extLst>
              <a:ext uri="{FF2B5EF4-FFF2-40B4-BE49-F238E27FC236}">
                <a16:creationId xmlns:a16="http://schemas.microsoft.com/office/drawing/2014/main" id="{C96264F3-77D8-B6BA-C6AD-2FBE9B1EE972}"/>
              </a:ext>
            </a:extLst>
          </p:cNvPr>
          <p:cNvPicPr>
            <a:picLocks noChangeAspect="1"/>
          </p:cNvPicPr>
          <p:nvPr/>
        </p:nvPicPr>
        <p:blipFill>
          <a:blip r:embed="rId7">
            <a:duotone>
              <a:prstClr val="black"/>
              <a:schemeClr val="accent2">
                <a:tint val="45000"/>
                <a:satMod val="400000"/>
              </a:schemeClr>
            </a:duotone>
          </a:blip>
          <a:stretch>
            <a:fillRect/>
          </a:stretch>
        </p:blipFill>
        <p:spPr>
          <a:xfrm rot="16200000">
            <a:off x="3255212" y="4055497"/>
            <a:ext cx="768781" cy="768781"/>
          </a:xfrm>
          <a:prstGeom prst="rect">
            <a:avLst/>
          </a:prstGeom>
          <a:scene3d>
            <a:camera prst="orthographicFront">
              <a:rot lat="2100000" lon="18000000" rev="0"/>
            </a:camera>
            <a:lightRig rig="threePt" dir="t"/>
          </a:scene3d>
        </p:spPr>
      </p:pic>
      <p:pic>
        <p:nvPicPr>
          <p:cNvPr id="95" name="Picture 94">
            <a:extLst>
              <a:ext uri="{FF2B5EF4-FFF2-40B4-BE49-F238E27FC236}">
                <a16:creationId xmlns:a16="http://schemas.microsoft.com/office/drawing/2014/main" id="{0295B450-F687-519E-4BCF-CB2A049FF7DB}"/>
              </a:ext>
            </a:extLst>
          </p:cNvPr>
          <p:cNvPicPr>
            <a:picLocks noChangeAspect="1"/>
          </p:cNvPicPr>
          <p:nvPr/>
        </p:nvPicPr>
        <p:blipFill>
          <a:blip r:embed="rId8"/>
          <a:stretch>
            <a:fillRect/>
          </a:stretch>
        </p:blipFill>
        <p:spPr>
          <a:xfrm rot="16200000">
            <a:off x="3213293" y="3811447"/>
            <a:ext cx="769648" cy="768781"/>
          </a:xfrm>
          <a:prstGeom prst="rect">
            <a:avLst/>
          </a:prstGeom>
          <a:scene3d>
            <a:camera prst="orthographicFront">
              <a:rot lat="2100000" lon="18000000" rev="0"/>
            </a:camera>
            <a:lightRig rig="threePt" dir="t"/>
          </a:scene3d>
        </p:spPr>
      </p:pic>
      <p:pic>
        <p:nvPicPr>
          <p:cNvPr id="96" name="Picture 95">
            <a:extLst>
              <a:ext uri="{FF2B5EF4-FFF2-40B4-BE49-F238E27FC236}">
                <a16:creationId xmlns:a16="http://schemas.microsoft.com/office/drawing/2014/main" id="{C6A27A4A-3A15-A1E0-AF6A-434C77467581}"/>
              </a:ext>
            </a:extLst>
          </p:cNvPr>
          <p:cNvPicPr>
            <a:picLocks noChangeAspect="1"/>
          </p:cNvPicPr>
          <p:nvPr/>
        </p:nvPicPr>
        <p:blipFill>
          <a:blip r:embed="rId9">
            <a:duotone>
              <a:prstClr val="black"/>
              <a:schemeClr val="accent2">
                <a:tint val="45000"/>
                <a:satMod val="400000"/>
              </a:schemeClr>
            </a:duotone>
          </a:blip>
          <a:stretch>
            <a:fillRect/>
          </a:stretch>
        </p:blipFill>
        <p:spPr>
          <a:xfrm rot="16200000">
            <a:off x="3211107" y="3578218"/>
            <a:ext cx="761051" cy="768782"/>
          </a:xfrm>
          <a:prstGeom prst="rect">
            <a:avLst/>
          </a:prstGeom>
          <a:scene3d>
            <a:camera prst="orthographicFront">
              <a:rot lat="2100000" lon="18000000" rev="0"/>
            </a:camera>
            <a:lightRig rig="threePt" dir="t"/>
          </a:scene3d>
        </p:spPr>
      </p:pic>
      <p:pic>
        <p:nvPicPr>
          <p:cNvPr id="97" name="Picture 96">
            <a:extLst>
              <a:ext uri="{FF2B5EF4-FFF2-40B4-BE49-F238E27FC236}">
                <a16:creationId xmlns:a16="http://schemas.microsoft.com/office/drawing/2014/main" id="{CE3EA4D2-7F94-AE70-BBBA-042A423E7A6C}"/>
              </a:ext>
            </a:extLst>
          </p:cNvPr>
          <p:cNvPicPr>
            <a:picLocks noChangeAspect="1"/>
          </p:cNvPicPr>
          <p:nvPr/>
        </p:nvPicPr>
        <p:blipFill>
          <a:blip r:embed="rId10"/>
          <a:stretch>
            <a:fillRect/>
          </a:stretch>
        </p:blipFill>
        <p:spPr>
          <a:xfrm rot="16200000">
            <a:off x="3177253" y="3375247"/>
            <a:ext cx="809684" cy="812419"/>
          </a:xfrm>
          <a:prstGeom prst="rect">
            <a:avLst/>
          </a:prstGeom>
          <a:scene3d>
            <a:camera prst="orthographicFront">
              <a:rot lat="2100000" lon="18000000" rev="0"/>
            </a:camera>
            <a:lightRig rig="threePt" dir="t"/>
          </a:scene3d>
        </p:spPr>
      </p:pic>
      <p:cxnSp>
        <p:nvCxnSpPr>
          <p:cNvPr id="100" name="직선 화살표 연결선 60">
            <a:extLst>
              <a:ext uri="{FF2B5EF4-FFF2-40B4-BE49-F238E27FC236}">
                <a16:creationId xmlns:a16="http://schemas.microsoft.com/office/drawing/2014/main" id="{556A3869-192F-2236-5F38-1789AF810E8E}"/>
              </a:ext>
            </a:extLst>
          </p:cNvPr>
          <p:cNvCxnSpPr>
            <a:cxnSpLocks/>
          </p:cNvCxnSpPr>
          <p:nvPr/>
        </p:nvCxnSpPr>
        <p:spPr>
          <a:xfrm>
            <a:off x="2706869" y="3867636"/>
            <a:ext cx="360790" cy="0"/>
          </a:xfrm>
          <a:prstGeom prst="straightConnector1">
            <a:avLst/>
          </a:prstGeom>
          <a:ln w="19050">
            <a:solidFill>
              <a:srgbClr val="74523E"/>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60">
            <a:extLst>
              <a:ext uri="{FF2B5EF4-FFF2-40B4-BE49-F238E27FC236}">
                <a16:creationId xmlns:a16="http://schemas.microsoft.com/office/drawing/2014/main" id="{62D06D03-86BE-F5D0-9921-BFAC9419F317}"/>
              </a:ext>
            </a:extLst>
          </p:cNvPr>
          <p:cNvCxnSpPr>
            <a:cxnSpLocks/>
          </p:cNvCxnSpPr>
          <p:nvPr/>
        </p:nvCxnSpPr>
        <p:spPr>
          <a:xfrm>
            <a:off x="2706869" y="4343135"/>
            <a:ext cx="360790" cy="0"/>
          </a:xfrm>
          <a:prstGeom prst="straightConnector1">
            <a:avLst/>
          </a:prstGeom>
          <a:ln w="19050">
            <a:solidFill>
              <a:srgbClr val="74523E"/>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직선 연결선 264">
            <a:extLst>
              <a:ext uri="{FF2B5EF4-FFF2-40B4-BE49-F238E27FC236}">
                <a16:creationId xmlns:a16="http://schemas.microsoft.com/office/drawing/2014/main" id="{D5E95C72-4C5F-0E74-DFEC-DB7CD9A872FD}"/>
              </a:ext>
            </a:extLst>
          </p:cNvPr>
          <p:cNvCxnSpPr>
            <a:cxnSpLocks/>
          </p:cNvCxnSpPr>
          <p:nvPr/>
        </p:nvCxnSpPr>
        <p:spPr>
          <a:xfrm>
            <a:off x="2495648" y="3421141"/>
            <a:ext cx="1770989" cy="0"/>
          </a:xfrm>
          <a:prstGeom prst="line">
            <a:avLst/>
          </a:prstGeom>
          <a:ln w="12700">
            <a:solidFill>
              <a:srgbClr val="202A3E"/>
            </a:solidFill>
            <a:prstDash val="sysDot"/>
          </a:ln>
        </p:spPr>
        <p:style>
          <a:lnRef idx="1">
            <a:schemeClr val="accent1"/>
          </a:lnRef>
          <a:fillRef idx="0">
            <a:schemeClr val="accent1"/>
          </a:fillRef>
          <a:effectRef idx="0">
            <a:schemeClr val="accent1"/>
          </a:effectRef>
          <a:fontRef idx="minor">
            <a:schemeClr val="tx1"/>
          </a:fontRef>
        </p:style>
      </p:cxnSp>
      <p:sp>
        <p:nvSpPr>
          <p:cNvPr id="106" name="내용 개체 틀 1">
            <a:extLst>
              <a:ext uri="{FF2B5EF4-FFF2-40B4-BE49-F238E27FC236}">
                <a16:creationId xmlns:a16="http://schemas.microsoft.com/office/drawing/2014/main" id="{6D3EB3B3-38D9-5AE0-2CAF-1E23FC5C6762}"/>
              </a:ext>
            </a:extLst>
          </p:cNvPr>
          <p:cNvSpPr txBox="1">
            <a:spLocks/>
          </p:cNvSpPr>
          <p:nvPr/>
        </p:nvSpPr>
        <p:spPr bwMode="auto">
          <a:xfrm>
            <a:off x="2567199" y="3993335"/>
            <a:ext cx="622497" cy="2387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900" b="1">
                <a:solidFill>
                  <a:srgbClr val="74523E"/>
                </a:solidFill>
              </a:rPr>
              <a:t>Added</a:t>
            </a:r>
            <a:endParaRPr kumimoji="0" lang="en-US" altLang="ko-KR" sz="1050" b="1">
              <a:solidFill>
                <a:srgbClr val="74523E"/>
              </a:solidFill>
            </a:endParaRPr>
          </a:p>
        </p:txBody>
      </p:sp>
      <p:pic>
        <p:nvPicPr>
          <p:cNvPr id="107" name="Picture 106">
            <a:extLst>
              <a:ext uri="{FF2B5EF4-FFF2-40B4-BE49-F238E27FC236}">
                <a16:creationId xmlns:a16="http://schemas.microsoft.com/office/drawing/2014/main" id="{3A373AD0-2F26-B495-8FA2-F59DBC00A03C}"/>
              </a:ext>
            </a:extLst>
          </p:cNvPr>
          <p:cNvPicPr>
            <a:picLocks noChangeAspect="1"/>
          </p:cNvPicPr>
          <p:nvPr/>
        </p:nvPicPr>
        <p:blipFill>
          <a:blip r:embed="rId4"/>
          <a:stretch>
            <a:fillRect/>
          </a:stretch>
        </p:blipFill>
        <p:spPr>
          <a:xfrm>
            <a:off x="4996173" y="1359468"/>
            <a:ext cx="1462325" cy="1476693"/>
          </a:xfrm>
          <a:prstGeom prst="rect">
            <a:avLst/>
          </a:prstGeom>
        </p:spPr>
      </p:pic>
      <p:pic>
        <p:nvPicPr>
          <p:cNvPr id="108" name="Picture 107">
            <a:extLst>
              <a:ext uri="{FF2B5EF4-FFF2-40B4-BE49-F238E27FC236}">
                <a16:creationId xmlns:a16="http://schemas.microsoft.com/office/drawing/2014/main" id="{1FF096B7-3B5A-039D-C654-F51D7FF35D63}"/>
              </a:ext>
            </a:extLst>
          </p:cNvPr>
          <p:cNvPicPr>
            <a:picLocks noChangeAspect="1"/>
          </p:cNvPicPr>
          <p:nvPr/>
        </p:nvPicPr>
        <p:blipFill rotWithShape="1">
          <a:blip r:embed="rId11"/>
          <a:srcRect l="22161" t="2765" r="22784" b="2835"/>
          <a:stretch/>
        </p:blipFill>
        <p:spPr>
          <a:xfrm>
            <a:off x="4991583" y="3375756"/>
            <a:ext cx="1485021" cy="1476693"/>
          </a:xfrm>
          <a:prstGeom prst="rect">
            <a:avLst/>
          </a:prstGeom>
        </p:spPr>
      </p:pic>
      <p:sp>
        <p:nvSpPr>
          <p:cNvPr id="109" name="Right Arrow 40">
            <a:extLst>
              <a:ext uri="{FF2B5EF4-FFF2-40B4-BE49-F238E27FC236}">
                <a16:creationId xmlns:a16="http://schemas.microsoft.com/office/drawing/2014/main" id="{3AA1DB4B-AB44-B25F-9B2B-8063B4EA2BE7}"/>
              </a:ext>
            </a:extLst>
          </p:cNvPr>
          <p:cNvSpPr/>
          <p:nvPr/>
        </p:nvSpPr>
        <p:spPr>
          <a:xfrm rot="16200000" flipH="1">
            <a:off x="7904682" y="2073435"/>
            <a:ext cx="282929" cy="306901"/>
          </a:xfrm>
          <a:prstGeom prst="rightArrow">
            <a:avLst>
              <a:gd name="adj1" fmla="val 50000"/>
              <a:gd name="adj2" fmla="val 56772"/>
            </a:avLst>
          </a:prstGeom>
          <a:solidFill>
            <a:srgbClr val="222A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0" name="사각형: 둥근 모서리 113">
            <a:extLst>
              <a:ext uri="{FF2B5EF4-FFF2-40B4-BE49-F238E27FC236}">
                <a16:creationId xmlns:a16="http://schemas.microsoft.com/office/drawing/2014/main" id="{AEF9A71C-AC67-D976-6EF5-87D5DF89F9B4}"/>
              </a:ext>
            </a:extLst>
          </p:cNvPr>
          <p:cNvSpPr/>
          <p:nvPr/>
        </p:nvSpPr>
        <p:spPr>
          <a:xfrm>
            <a:off x="7129519" y="2492793"/>
            <a:ext cx="1856917" cy="361929"/>
          </a:xfrm>
          <a:prstGeom prst="roundRect">
            <a:avLst>
              <a:gd name="adj" fmla="val 4172"/>
            </a:avLst>
          </a:prstGeom>
          <a:noFill/>
          <a:ln w="12700">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sp>
        <p:nvSpPr>
          <p:cNvPr id="111" name="Pentagon 53">
            <a:extLst>
              <a:ext uri="{FF2B5EF4-FFF2-40B4-BE49-F238E27FC236}">
                <a16:creationId xmlns:a16="http://schemas.microsoft.com/office/drawing/2014/main" id="{4A840C24-74F7-051D-A946-0A0A1AB40656}"/>
              </a:ext>
            </a:extLst>
          </p:cNvPr>
          <p:cNvSpPr/>
          <p:nvPr/>
        </p:nvSpPr>
        <p:spPr>
          <a:xfrm>
            <a:off x="7137417" y="2565525"/>
            <a:ext cx="1829051" cy="21646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rgbClr val="202A3E"/>
                </a:solidFill>
                <a:latin typeface="Calibri" panose="020F0502020204030204" pitchFamily="34" charset="0"/>
                <a:cs typeface="Calibri" panose="020F0502020204030204" pitchFamily="34" charset="0"/>
              </a:rPr>
              <a:t>Clear boundary objects</a:t>
            </a:r>
          </a:p>
        </p:txBody>
      </p:sp>
      <p:sp>
        <p:nvSpPr>
          <p:cNvPr id="112" name="Right Arrow 40">
            <a:extLst>
              <a:ext uri="{FF2B5EF4-FFF2-40B4-BE49-F238E27FC236}">
                <a16:creationId xmlns:a16="http://schemas.microsoft.com/office/drawing/2014/main" id="{8A8094C2-4E12-AACA-339B-ED2477AB71DA}"/>
              </a:ext>
            </a:extLst>
          </p:cNvPr>
          <p:cNvSpPr/>
          <p:nvPr/>
        </p:nvSpPr>
        <p:spPr>
          <a:xfrm rot="16200000" flipH="1">
            <a:off x="7904682" y="3026887"/>
            <a:ext cx="282929" cy="306901"/>
          </a:xfrm>
          <a:prstGeom prst="rightArrow">
            <a:avLst>
              <a:gd name="adj1" fmla="val 50000"/>
              <a:gd name="adj2" fmla="val 56772"/>
            </a:avLst>
          </a:prstGeom>
          <a:solidFill>
            <a:srgbClr val="222A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3" name="사각형: 둥근 모서리 113">
            <a:extLst>
              <a:ext uri="{FF2B5EF4-FFF2-40B4-BE49-F238E27FC236}">
                <a16:creationId xmlns:a16="http://schemas.microsoft.com/office/drawing/2014/main" id="{53123708-2405-A984-2EA3-91DA330F0BFE}"/>
              </a:ext>
            </a:extLst>
          </p:cNvPr>
          <p:cNvSpPr/>
          <p:nvPr/>
        </p:nvSpPr>
        <p:spPr>
          <a:xfrm>
            <a:off x="7129519" y="3446245"/>
            <a:ext cx="1856917" cy="361929"/>
          </a:xfrm>
          <a:prstGeom prst="roundRect">
            <a:avLst>
              <a:gd name="adj" fmla="val 4172"/>
            </a:avLst>
          </a:prstGeom>
          <a:noFill/>
          <a:ln w="12700">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sp>
        <p:nvSpPr>
          <p:cNvPr id="114" name="Pentagon 53">
            <a:extLst>
              <a:ext uri="{FF2B5EF4-FFF2-40B4-BE49-F238E27FC236}">
                <a16:creationId xmlns:a16="http://schemas.microsoft.com/office/drawing/2014/main" id="{FEEDDD86-E3BE-BFC8-2D69-E96CF0751281}"/>
              </a:ext>
            </a:extLst>
          </p:cNvPr>
          <p:cNvSpPr/>
          <p:nvPr/>
        </p:nvSpPr>
        <p:spPr>
          <a:xfrm>
            <a:off x="7137417" y="3518977"/>
            <a:ext cx="1829051" cy="21646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rgbClr val="202A3E"/>
                </a:solidFill>
                <a:latin typeface="Calibri" panose="020F0502020204030204" pitchFamily="34" charset="0"/>
                <a:cs typeface="Calibri" panose="020F0502020204030204" pitchFamily="34" charset="0"/>
              </a:rPr>
              <a:t>Remove touching objects</a:t>
            </a:r>
          </a:p>
        </p:txBody>
      </p:sp>
      <p:sp>
        <p:nvSpPr>
          <p:cNvPr id="115" name="Right Arrow 40">
            <a:extLst>
              <a:ext uri="{FF2B5EF4-FFF2-40B4-BE49-F238E27FC236}">
                <a16:creationId xmlns:a16="http://schemas.microsoft.com/office/drawing/2014/main" id="{30225E63-7087-1DE0-F274-C4F83FC61CD9}"/>
              </a:ext>
            </a:extLst>
          </p:cNvPr>
          <p:cNvSpPr/>
          <p:nvPr/>
        </p:nvSpPr>
        <p:spPr>
          <a:xfrm rot="16200000" flipH="1">
            <a:off x="7904682" y="3980339"/>
            <a:ext cx="282929" cy="306901"/>
          </a:xfrm>
          <a:prstGeom prst="rightArrow">
            <a:avLst>
              <a:gd name="adj1" fmla="val 50000"/>
              <a:gd name="adj2" fmla="val 56772"/>
            </a:avLst>
          </a:prstGeom>
          <a:solidFill>
            <a:srgbClr val="222A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6" name="사각형: 둥근 모서리 113">
            <a:extLst>
              <a:ext uri="{FF2B5EF4-FFF2-40B4-BE49-F238E27FC236}">
                <a16:creationId xmlns:a16="http://schemas.microsoft.com/office/drawing/2014/main" id="{21E1418D-00C7-D6D2-A6DD-87B2790E10F2}"/>
              </a:ext>
            </a:extLst>
          </p:cNvPr>
          <p:cNvSpPr/>
          <p:nvPr/>
        </p:nvSpPr>
        <p:spPr>
          <a:xfrm>
            <a:off x="7129519" y="4399697"/>
            <a:ext cx="1856917" cy="361929"/>
          </a:xfrm>
          <a:prstGeom prst="roundRect">
            <a:avLst>
              <a:gd name="adj" fmla="val 4172"/>
            </a:avLst>
          </a:prstGeom>
          <a:noFill/>
          <a:ln w="12700">
            <a:solidFill>
              <a:srgbClr val="202A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latin typeface="Arial" panose="020B0604020202020204" pitchFamily="34" charset="0"/>
              <a:cs typeface="Arial" panose="020B0604020202020204" pitchFamily="34" charset="0"/>
            </a:endParaRPr>
          </a:p>
        </p:txBody>
      </p:sp>
      <p:sp>
        <p:nvSpPr>
          <p:cNvPr id="117" name="Pentagon 53">
            <a:extLst>
              <a:ext uri="{FF2B5EF4-FFF2-40B4-BE49-F238E27FC236}">
                <a16:creationId xmlns:a16="http://schemas.microsoft.com/office/drawing/2014/main" id="{E280FC0D-CB06-C488-F1D4-3AA0591DFE68}"/>
              </a:ext>
            </a:extLst>
          </p:cNvPr>
          <p:cNvSpPr/>
          <p:nvPr/>
        </p:nvSpPr>
        <p:spPr>
          <a:xfrm>
            <a:off x="7137417" y="4472429"/>
            <a:ext cx="1829051" cy="216464"/>
          </a:xfrm>
          <a:prstGeom prst="homePlate">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rgbClr val="202A3E"/>
                </a:solidFill>
                <a:latin typeface="Calibri" panose="020F0502020204030204" pitchFamily="34" charset="0"/>
                <a:cs typeface="Calibri" panose="020F0502020204030204" pitchFamily="34" charset="0"/>
              </a:rPr>
              <a:t>Create 3D bounding box</a:t>
            </a:r>
          </a:p>
        </p:txBody>
      </p:sp>
    </p:spTree>
    <p:extLst>
      <p:ext uri="{BB962C8B-B14F-4D97-AF65-F5344CB8AC3E}">
        <p14:creationId xmlns:p14="http://schemas.microsoft.com/office/powerpoint/2010/main" val="1362616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BF9DC7D-D984-22BC-A9B3-221922AAFE23}"/>
              </a:ext>
            </a:extLst>
          </p:cNvPr>
          <p:cNvPicPr>
            <a:picLocks noChangeAspect="1"/>
          </p:cNvPicPr>
          <p:nvPr/>
        </p:nvPicPr>
        <p:blipFill>
          <a:blip r:embed="rId3"/>
          <a:stretch>
            <a:fillRect/>
          </a:stretch>
        </p:blipFill>
        <p:spPr>
          <a:xfrm>
            <a:off x="1890629" y="2715383"/>
            <a:ext cx="1450600" cy="1276161"/>
          </a:xfrm>
          <a:prstGeom prst="rect">
            <a:avLst/>
          </a:prstGeom>
          <a:scene3d>
            <a:camera prst="orthographicFront">
              <a:rot lat="2100000" lon="18000000" rev="0"/>
            </a:camera>
            <a:lightRig rig="threePt" dir="t"/>
          </a:scene3d>
        </p:spPr>
      </p:pic>
      <p:pic>
        <p:nvPicPr>
          <p:cNvPr id="20" name="Picture 19">
            <a:extLst>
              <a:ext uri="{FF2B5EF4-FFF2-40B4-BE49-F238E27FC236}">
                <a16:creationId xmlns:a16="http://schemas.microsoft.com/office/drawing/2014/main" id="{6BE277E7-54C0-DFFF-8FBE-CF20E2E10C53}"/>
              </a:ext>
            </a:extLst>
          </p:cNvPr>
          <p:cNvPicPr>
            <a:picLocks noChangeAspect="1"/>
          </p:cNvPicPr>
          <p:nvPr/>
        </p:nvPicPr>
        <p:blipFill>
          <a:blip r:embed="rId4"/>
          <a:srcRect l="10588" r="10588"/>
          <a:stretch/>
        </p:blipFill>
        <p:spPr>
          <a:xfrm>
            <a:off x="2360407" y="2728998"/>
            <a:ext cx="1450601" cy="1263128"/>
          </a:xfrm>
          <a:prstGeom prst="rect">
            <a:avLst/>
          </a:prstGeom>
          <a:scene3d>
            <a:camera prst="orthographicFront">
              <a:rot lat="2100000" lon="18000000" rev="0"/>
            </a:camera>
            <a:lightRig rig="threePt" dir="t"/>
          </a:scene3d>
        </p:spPr>
      </p:pic>
      <p:pic>
        <p:nvPicPr>
          <p:cNvPr id="4" name="Picture 3">
            <a:extLst>
              <a:ext uri="{FF2B5EF4-FFF2-40B4-BE49-F238E27FC236}">
                <a16:creationId xmlns:a16="http://schemas.microsoft.com/office/drawing/2014/main" id="{80016B35-F38D-7FE5-F4F7-11F8774E46C6}"/>
              </a:ext>
            </a:extLst>
          </p:cNvPr>
          <p:cNvPicPr>
            <a:picLocks noChangeAspect="1"/>
          </p:cNvPicPr>
          <p:nvPr/>
        </p:nvPicPr>
        <p:blipFill>
          <a:blip r:embed="rId5"/>
          <a:stretch>
            <a:fillRect/>
          </a:stretch>
        </p:blipFill>
        <p:spPr>
          <a:xfrm>
            <a:off x="317734" y="709993"/>
            <a:ext cx="1248169" cy="1582914"/>
          </a:xfrm>
          <a:prstGeom prst="rect">
            <a:avLst/>
          </a:prstGeom>
        </p:spPr>
      </p:pic>
      <p:pic>
        <p:nvPicPr>
          <p:cNvPr id="6" name="Picture 5">
            <a:extLst>
              <a:ext uri="{FF2B5EF4-FFF2-40B4-BE49-F238E27FC236}">
                <a16:creationId xmlns:a16="http://schemas.microsoft.com/office/drawing/2014/main" id="{6343EC1D-0BAF-1775-543A-81AA16986C02}"/>
              </a:ext>
            </a:extLst>
          </p:cNvPr>
          <p:cNvPicPr>
            <a:picLocks noChangeAspect="1"/>
          </p:cNvPicPr>
          <p:nvPr/>
        </p:nvPicPr>
        <p:blipFill>
          <a:blip r:embed="rId6"/>
          <a:stretch>
            <a:fillRect/>
          </a:stretch>
        </p:blipFill>
        <p:spPr>
          <a:xfrm>
            <a:off x="1744922" y="691812"/>
            <a:ext cx="1217105" cy="1604025"/>
          </a:xfrm>
          <a:prstGeom prst="rect">
            <a:avLst/>
          </a:prstGeom>
        </p:spPr>
      </p:pic>
      <p:sp>
        <p:nvSpPr>
          <p:cNvPr id="2" name="Google Shape;287;gda61d19ee0_0_567">
            <a:extLst>
              <a:ext uri="{FF2B5EF4-FFF2-40B4-BE49-F238E27FC236}">
                <a16:creationId xmlns:a16="http://schemas.microsoft.com/office/drawing/2014/main" id="{CB1A96AD-3391-D620-988C-2B4216C4DB4E}"/>
              </a:ext>
            </a:extLst>
          </p:cNvPr>
          <p:cNvSpPr txBox="1">
            <a:spLocks/>
          </p:cNvSpPr>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Calibri"/>
              <a:buNone/>
              <a:defRPr sz="4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chemeClr val="accent6"/>
              </a:buClr>
            </a:pPr>
            <a:r>
              <a:rPr lang="en-US" sz="2800"/>
              <a:t>2D to 3D reconstruction network</a:t>
            </a:r>
          </a:p>
        </p:txBody>
      </p:sp>
      <p:sp>
        <p:nvSpPr>
          <p:cNvPr id="31" name="내용 개체 틀 1">
            <a:extLst>
              <a:ext uri="{FF2B5EF4-FFF2-40B4-BE49-F238E27FC236}">
                <a16:creationId xmlns:a16="http://schemas.microsoft.com/office/drawing/2014/main" id="{43D1975C-428F-8BE5-0A7E-3DF2EE3F1809}"/>
              </a:ext>
            </a:extLst>
          </p:cNvPr>
          <p:cNvSpPr txBox="1">
            <a:spLocks/>
          </p:cNvSpPr>
          <p:nvPr/>
        </p:nvSpPr>
        <p:spPr bwMode="auto">
          <a:xfrm>
            <a:off x="1225115" y="2281731"/>
            <a:ext cx="1152128"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400" b="1">
                <a:solidFill>
                  <a:srgbClr val="C00000"/>
                </a:solidFill>
              </a:rPr>
              <a:t>Hard attention</a:t>
            </a:r>
          </a:p>
        </p:txBody>
      </p:sp>
      <p:cxnSp>
        <p:nvCxnSpPr>
          <p:cNvPr id="33" name="직선 화살표 연결선 60">
            <a:extLst>
              <a:ext uri="{FF2B5EF4-FFF2-40B4-BE49-F238E27FC236}">
                <a16:creationId xmlns:a16="http://schemas.microsoft.com/office/drawing/2014/main" id="{18586A60-7D90-D171-E4CB-FD6C4EC313A1}"/>
              </a:ext>
            </a:extLst>
          </p:cNvPr>
          <p:cNvCxnSpPr>
            <a:cxnSpLocks/>
          </p:cNvCxnSpPr>
          <p:nvPr/>
        </p:nvCxnSpPr>
        <p:spPr>
          <a:xfrm>
            <a:off x="1644259" y="1321275"/>
            <a:ext cx="773989" cy="1536718"/>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연결선 61">
            <a:extLst>
              <a:ext uri="{FF2B5EF4-FFF2-40B4-BE49-F238E27FC236}">
                <a16:creationId xmlns:a16="http://schemas.microsoft.com/office/drawing/2014/main" id="{8F0E7789-2E7A-33FF-F047-C2CB2F8BCADE}"/>
              </a:ext>
            </a:extLst>
          </p:cNvPr>
          <p:cNvCxnSpPr>
            <a:cxnSpLocks/>
          </p:cNvCxnSpPr>
          <p:nvPr/>
        </p:nvCxnSpPr>
        <p:spPr>
          <a:xfrm flipH="1">
            <a:off x="1516198" y="1322972"/>
            <a:ext cx="116116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7" name="내용 개체 틀 1">
            <a:extLst>
              <a:ext uri="{FF2B5EF4-FFF2-40B4-BE49-F238E27FC236}">
                <a16:creationId xmlns:a16="http://schemas.microsoft.com/office/drawing/2014/main" id="{C953500E-3857-F9D7-7FDD-D4F2865D5137}"/>
              </a:ext>
            </a:extLst>
          </p:cNvPr>
          <p:cNvSpPr txBox="1">
            <a:spLocks/>
          </p:cNvSpPr>
          <p:nvPr/>
        </p:nvSpPr>
        <p:spPr bwMode="auto">
          <a:xfrm>
            <a:off x="3354961" y="4585967"/>
            <a:ext cx="1011742"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400" b="1">
                <a:solidFill>
                  <a:srgbClr val="C00000"/>
                </a:solidFill>
              </a:rPr>
              <a:t>Jaccard loss</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CABD5D8-D73D-EDAE-F0D8-19F92C4E8AA0}"/>
                  </a:ext>
                </a:extLst>
              </p:cNvPr>
              <p:cNvSpPr txBox="1"/>
              <p:nvPr/>
            </p:nvSpPr>
            <p:spPr>
              <a:xfrm>
                <a:off x="4151989" y="4610047"/>
                <a:ext cx="1186735" cy="4616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600" b="1" i="1" smtClean="0">
                          <a:solidFill>
                            <a:srgbClr val="C00000"/>
                          </a:solidFill>
                          <a:latin typeface="Cambria Math" panose="02040503050406030204" pitchFamily="18" charset="0"/>
                        </a:rPr>
                        <m:t>=</m:t>
                      </m:r>
                      <m:r>
                        <a:rPr lang="en-US" altLang="ko-KR" sz="1600" b="1" i="1" smtClean="0">
                          <a:solidFill>
                            <a:srgbClr val="C00000"/>
                          </a:solidFill>
                          <a:latin typeface="Cambria Math" panose="02040503050406030204" pitchFamily="18" charset="0"/>
                        </a:rPr>
                        <m:t>𝟏</m:t>
                      </m:r>
                      <m:r>
                        <a:rPr lang="en-US" altLang="ko-KR" sz="1600" b="1" i="1">
                          <a:solidFill>
                            <a:srgbClr val="C00000"/>
                          </a:solidFill>
                          <a:latin typeface="Cambria Math" panose="02040503050406030204" pitchFamily="18" charset="0"/>
                        </a:rPr>
                        <m:t>−</m:t>
                      </m:r>
                      <m:f>
                        <m:fPr>
                          <m:ctrlPr>
                            <a:rPr lang="en-US" altLang="ko-KR" sz="1600" b="1" i="1" smtClean="0">
                              <a:solidFill>
                                <a:srgbClr val="C00000"/>
                              </a:solidFill>
                              <a:latin typeface="Cambria Math" panose="02040503050406030204" pitchFamily="18" charset="0"/>
                            </a:rPr>
                          </m:ctrlPr>
                        </m:fPr>
                        <m:num>
                          <m:r>
                            <a:rPr lang="en-US" altLang="ko-KR" sz="1600" b="1" i="1" smtClean="0">
                              <a:solidFill>
                                <a:srgbClr val="C00000"/>
                              </a:solidFill>
                              <a:latin typeface="Cambria Math" panose="02040503050406030204" pitchFamily="18" charset="0"/>
                            </a:rPr>
                            <m:t>𝑨</m:t>
                          </m:r>
                          <m:r>
                            <a:rPr lang="en-US" altLang="ko-KR" sz="1600" b="1" i="1" smtClean="0">
                              <a:solidFill>
                                <a:srgbClr val="C00000"/>
                              </a:solidFill>
                              <a:latin typeface="Cambria Math" panose="02040503050406030204" pitchFamily="18" charset="0"/>
                            </a:rPr>
                            <m:t> ∩</m:t>
                          </m:r>
                          <m:r>
                            <a:rPr lang="en-US" altLang="ko-KR" sz="1600" b="1" i="1" smtClean="0">
                              <a:solidFill>
                                <a:srgbClr val="C00000"/>
                              </a:solidFill>
                              <a:latin typeface="Cambria Math" panose="02040503050406030204" pitchFamily="18" charset="0"/>
                              <a:ea typeface="Cambria Math" panose="02040503050406030204" pitchFamily="18" charset="0"/>
                            </a:rPr>
                            <m:t>𝑩</m:t>
                          </m:r>
                        </m:num>
                        <m:den>
                          <m:r>
                            <a:rPr lang="en-US" altLang="ko-KR" sz="1600" b="1" i="1" smtClean="0">
                              <a:solidFill>
                                <a:srgbClr val="C00000"/>
                              </a:solidFill>
                              <a:latin typeface="Cambria Math" panose="02040503050406030204" pitchFamily="18" charset="0"/>
                            </a:rPr>
                            <m:t>𝑨</m:t>
                          </m:r>
                          <m:r>
                            <a:rPr lang="en-US" altLang="ko-KR" sz="1600" b="1" i="1" smtClean="0">
                              <a:solidFill>
                                <a:srgbClr val="C00000"/>
                              </a:solidFill>
                              <a:latin typeface="Cambria Math" panose="02040503050406030204" pitchFamily="18" charset="0"/>
                            </a:rPr>
                            <m:t> ∪</m:t>
                          </m:r>
                          <m:r>
                            <a:rPr lang="en-US" altLang="ko-KR" sz="1600" b="1" i="1" smtClean="0">
                              <a:solidFill>
                                <a:srgbClr val="C00000"/>
                              </a:solidFill>
                              <a:latin typeface="Cambria Math" panose="02040503050406030204" pitchFamily="18" charset="0"/>
                              <a:ea typeface="Cambria Math" panose="02040503050406030204" pitchFamily="18" charset="0"/>
                            </a:rPr>
                            <m:t>𝑩</m:t>
                          </m:r>
                        </m:den>
                      </m:f>
                    </m:oMath>
                  </m:oMathPara>
                </a14:m>
                <a:endParaRPr lang="en-US" sz="1600" b="1">
                  <a:solidFill>
                    <a:srgbClr val="C00000"/>
                  </a:solidFill>
                  <a:latin typeface="Calibri" panose="020F0502020204030204" pitchFamily="34" charset="0"/>
                  <a:cs typeface="Calibri" panose="020F0502020204030204" pitchFamily="34" charset="0"/>
                </a:endParaRPr>
              </a:p>
            </p:txBody>
          </p:sp>
        </mc:Choice>
        <mc:Fallback xmlns="">
          <p:sp>
            <p:nvSpPr>
              <p:cNvPr id="48" name="TextBox 47">
                <a:extLst>
                  <a:ext uri="{FF2B5EF4-FFF2-40B4-BE49-F238E27FC236}">
                    <a16:creationId xmlns:a16="http://schemas.microsoft.com/office/drawing/2014/main" id="{6CABD5D8-D73D-EDAE-F0D8-19F92C4E8AA0}"/>
                  </a:ext>
                </a:extLst>
              </p:cNvPr>
              <p:cNvSpPr txBox="1">
                <a:spLocks noRot="1" noChangeAspect="1" noMove="1" noResize="1" noEditPoints="1" noAdjustHandles="1" noChangeArrowheads="1" noChangeShapeType="1" noTextEdit="1"/>
              </p:cNvSpPr>
              <p:nvPr/>
            </p:nvSpPr>
            <p:spPr>
              <a:xfrm>
                <a:off x="4151989" y="4610047"/>
                <a:ext cx="1186735" cy="461601"/>
              </a:xfrm>
              <a:prstGeom prst="rect">
                <a:avLst/>
              </a:prstGeom>
              <a:blipFill>
                <a:blip r:embed="rId7"/>
                <a:stretch>
                  <a:fillRect/>
                </a:stretch>
              </a:blipFill>
            </p:spPr>
            <p:txBody>
              <a:bodyPr/>
              <a:lstStyle/>
              <a:p>
                <a:r>
                  <a:rPr lang="en-US">
                    <a:noFill/>
                  </a:rPr>
                  <a:t> </a:t>
                </a:r>
              </a:p>
            </p:txBody>
          </p:sp>
        </mc:Fallback>
      </mc:AlternateContent>
      <p:sp>
        <p:nvSpPr>
          <p:cNvPr id="91" name="내용 개체 틀 1">
            <a:extLst>
              <a:ext uri="{FF2B5EF4-FFF2-40B4-BE49-F238E27FC236}">
                <a16:creationId xmlns:a16="http://schemas.microsoft.com/office/drawing/2014/main" id="{274139B7-098F-6C7F-3BEF-7D69AA9A714A}"/>
              </a:ext>
            </a:extLst>
          </p:cNvPr>
          <p:cNvSpPr txBox="1">
            <a:spLocks/>
          </p:cNvSpPr>
          <p:nvPr/>
        </p:nvSpPr>
        <p:spPr bwMode="auto">
          <a:xfrm>
            <a:off x="347385" y="2269037"/>
            <a:ext cx="1132397"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1 x 1432 x 1432</a:t>
            </a:r>
          </a:p>
        </p:txBody>
      </p:sp>
      <p:sp>
        <p:nvSpPr>
          <p:cNvPr id="92" name="내용 개체 틀 1">
            <a:extLst>
              <a:ext uri="{FF2B5EF4-FFF2-40B4-BE49-F238E27FC236}">
                <a16:creationId xmlns:a16="http://schemas.microsoft.com/office/drawing/2014/main" id="{96DB061E-93E8-73F9-191E-D0B99B8387BD}"/>
              </a:ext>
            </a:extLst>
          </p:cNvPr>
          <p:cNvSpPr txBox="1">
            <a:spLocks/>
          </p:cNvSpPr>
          <p:nvPr/>
        </p:nvSpPr>
        <p:spPr bwMode="auto">
          <a:xfrm>
            <a:off x="2204882" y="4272898"/>
            <a:ext cx="936104"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1 x 64 x 64 x 2</a:t>
            </a:r>
          </a:p>
        </p:txBody>
      </p:sp>
      <p:sp>
        <p:nvSpPr>
          <p:cNvPr id="93" name="내용 개체 틀 1">
            <a:extLst>
              <a:ext uri="{FF2B5EF4-FFF2-40B4-BE49-F238E27FC236}">
                <a16:creationId xmlns:a16="http://schemas.microsoft.com/office/drawing/2014/main" id="{ADD4C837-362A-A32E-8610-38CB569CA6C8}"/>
              </a:ext>
            </a:extLst>
          </p:cNvPr>
          <p:cNvSpPr txBox="1">
            <a:spLocks/>
          </p:cNvSpPr>
          <p:nvPr/>
        </p:nvSpPr>
        <p:spPr bwMode="auto">
          <a:xfrm rot="5400000">
            <a:off x="2397410" y="1238426"/>
            <a:ext cx="1132396" cy="5064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200" b="1"/>
              <a:t>Ground truth</a:t>
            </a:r>
          </a:p>
        </p:txBody>
      </p:sp>
      <p:cxnSp>
        <p:nvCxnSpPr>
          <p:cNvPr id="44" name="직선 화살표 연결선 67">
            <a:extLst>
              <a:ext uri="{FF2B5EF4-FFF2-40B4-BE49-F238E27FC236}">
                <a16:creationId xmlns:a16="http://schemas.microsoft.com/office/drawing/2014/main" id="{2C14AFCC-1DB3-1E34-E6A3-B51F1D2529DF}"/>
              </a:ext>
            </a:extLst>
          </p:cNvPr>
          <p:cNvCxnSpPr>
            <a:cxnSpLocks/>
          </p:cNvCxnSpPr>
          <p:nvPr/>
        </p:nvCxnSpPr>
        <p:spPr>
          <a:xfrm flipH="1" flipV="1">
            <a:off x="2760105" y="4567526"/>
            <a:ext cx="3316533" cy="67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내용 개체 틀 1">
            <a:extLst>
              <a:ext uri="{FF2B5EF4-FFF2-40B4-BE49-F238E27FC236}">
                <a16:creationId xmlns:a16="http://schemas.microsoft.com/office/drawing/2014/main" id="{E8D0669A-F699-E3B7-9E3E-E3459062A4A4}"/>
              </a:ext>
            </a:extLst>
          </p:cNvPr>
          <p:cNvSpPr txBox="1">
            <a:spLocks/>
          </p:cNvSpPr>
          <p:nvPr/>
        </p:nvSpPr>
        <p:spPr bwMode="auto">
          <a:xfrm>
            <a:off x="3078449" y="4188983"/>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128</a:t>
            </a:r>
          </a:p>
        </p:txBody>
      </p:sp>
      <p:sp>
        <p:nvSpPr>
          <p:cNvPr id="78" name="내용 개체 틀 1">
            <a:extLst>
              <a:ext uri="{FF2B5EF4-FFF2-40B4-BE49-F238E27FC236}">
                <a16:creationId xmlns:a16="http://schemas.microsoft.com/office/drawing/2014/main" id="{8E6257E7-D7F8-22E9-EE56-6126B47C0DD2}"/>
              </a:ext>
            </a:extLst>
          </p:cNvPr>
          <p:cNvSpPr txBox="1">
            <a:spLocks/>
          </p:cNvSpPr>
          <p:nvPr/>
        </p:nvSpPr>
        <p:spPr bwMode="auto">
          <a:xfrm>
            <a:off x="3392782" y="4183310"/>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256</a:t>
            </a:r>
          </a:p>
        </p:txBody>
      </p:sp>
      <p:sp>
        <p:nvSpPr>
          <p:cNvPr id="79" name="내용 개체 틀 1">
            <a:extLst>
              <a:ext uri="{FF2B5EF4-FFF2-40B4-BE49-F238E27FC236}">
                <a16:creationId xmlns:a16="http://schemas.microsoft.com/office/drawing/2014/main" id="{5E6E74FE-8BFF-F283-43C3-18DF5A0A3007}"/>
              </a:ext>
            </a:extLst>
          </p:cNvPr>
          <p:cNvSpPr txBox="1">
            <a:spLocks/>
          </p:cNvSpPr>
          <p:nvPr/>
        </p:nvSpPr>
        <p:spPr bwMode="auto">
          <a:xfrm>
            <a:off x="3689896" y="4183310"/>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512</a:t>
            </a:r>
          </a:p>
        </p:txBody>
      </p:sp>
      <p:sp>
        <p:nvSpPr>
          <p:cNvPr id="80" name="내용 개체 틀 1">
            <a:extLst>
              <a:ext uri="{FF2B5EF4-FFF2-40B4-BE49-F238E27FC236}">
                <a16:creationId xmlns:a16="http://schemas.microsoft.com/office/drawing/2014/main" id="{79A73AAE-467D-B37D-6347-4BBCCBF4F459}"/>
              </a:ext>
            </a:extLst>
          </p:cNvPr>
          <p:cNvSpPr txBox="1">
            <a:spLocks/>
          </p:cNvSpPr>
          <p:nvPr/>
        </p:nvSpPr>
        <p:spPr bwMode="auto">
          <a:xfrm>
            <a:off x="4117328" y="4186049"/>
            <a:ext cx="460011"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1024</a:t>
            </a:r>
          </a:p>
        </p:txBody>
      </p:sp>
      <p:sp>
        <p:nvSpPr>
          <p:cNvPr id="23" name="직사각형 10">
            <a:extLst>
              <a:ext uri="{FF2B5EF4-FFF2-40B4-BE49-F238E27FC236}">
                <a16:creationId xmlns:a16="http://schemas.microsoft.com/office/drawing/2014/main" id="{34F53FC5-47BB-2115-38C4-DB402DE87C4C}"/>
              </a:ext>
            </a:extLst>
          </p:cNvPr>
          <p:cNvSpPr/>
          <p:nvPr/>
        </p:nvSpPr>
        <p:spPr>
          <a:xfrm rot="5400000">
            <a:off x="1250902" y="1189442"/>
            <a:ext cx="215487" cy="267060"/>
          </a:xfrm>
          <a:prstGeom prst="rect">
            <a:avLst/>
          </a:prstGeom>
          <a:noFill/>
          <a:ln w="19050">
            <a:solidFill>
              <a:srgbClr val="C00000"/>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9" name="직사각형 10">
            <a:extLst>
              <a:ext uri="{FF2B5EF4-FFF2-40B4-BE49-F238E27FC236}">
                <a16:creationId xmlns:a16="http://schemas.microsoft.com/office/drawing/2014/main" id="{39775EAB-88F2-A90A-932B-7457714D9C07}"/>
              </a:ext>
            </a:extLst>
          </p:cNvPr>
          <p:cNvSpPr/>
          <p:nvPr/>
        </p:nvSpPr>
        <p:spPr>
          <a:xfrm rot="5400000">
            <a:off x="2686146" y="1189443"/>
            <a:ext cx="215487" cy="267060"/>
          </a:xfrm>
          <a:prstGeom prst="rect">
            <a:avLst/>
          </a:prstGeom>
          <a:noFill/>
          <a:ln w="19050">
            <a:solidFill>
              <a:srgbClr val="C00000"/>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3" name="내용 개체 틀 1">
            <a:extLst>
              <a:ext uri="{FF2B5EF4-FFF2-40B4-BE49-F238E27FC236}">
                <a16:creationId xmlns:a16="http://schemas.microsoft.com/office/drawing/2014/main" id="{24C8E35F-6521-1DEE-1153-24D9AE9A6CDD}"/>
              </a:ext>
            </a:extLst>
          </p:cNvPr>
          <p:cNvSpPr txBox="1">
            <a:spLocks/>
          </p:cNvSpPr>
          <p:nvPr/>
        </p:nvSpPr>
        <p:spPr bwMode="auto">
          <a:xfrm rot="16200000">
            <a:off x="-413592" y="1268038"/>
            <a:ext cx="1412637" cy="5064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b="1" err="1"/>
              <a:t>Brightfiled</a:t>
            </a:r>
            <a:r>
              <a:rPr lang="en-US" altLang="ko-KR" sz="1200" b="1"/>
              <a:t> z stacks</a:t>
            </a:r>
            <a:endParaRPr kumimoji="0" lang="en-US" altLang="ko-KR" sz="1200" b="1"/>
          </a:p>
        </p:txBody>
      </p:sp>
      <p:sp>
        <p:nvSpPr>
          <p:cNvPr id="22" name="내용 개체 틀 1">
            <a:extLst>
              <a:ext uri="{FF2B5EF4-FFF2-40B4-BE49-F238E27FC236}">
                <a16:creationId xmlns:a16="http://schemas.microsoft.com/office/drawing/2014/main" id="{B339B4BA-A860-DF82-F72F-7186452EC248}"/>
              </a:ext>
            </a:extLst>
          </p:cNvPr>
          <p:cNvSpPr txBox="1">
            <a:spLocks/>
          </p:cNvSpPr>
          <p:nvPr/>
        </p:nvSpPr>
        <p:spPr bwMode="auto">
          <a:xfrm>
            <a:off x="6076638" y="4236870"/>
            <a:ext cx="936104"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32 x 64 x 64</a:t>
            </a:r>
          </a:p>
        </p:txBody>
      </p:sp>
      <p:sp>
        <p:nvSpPr>
          <p:cNvPr id="3" name="Rectangle 56">
            <a:extLst>
              <a:ext uri="{FF2B5EF4-FFF2-40B4-BE49-F238E27FC236}">
                <a16:creationId xmlns:a16="http://schemas.microsoft.com/office/drawing/2014/main" id="{D402E1EF-219A-C87C-7070-18D56878AA55}"/>
              </a:ext>
            </a:extLst>
          </p:cNvPr>
          <p:cNvSpPr/>
          <p:nvPr/>
        </p:nvSpPr>
        <p:spPr>
          <a:xfrm>
            <a:off x="4535827" y="3482382"/>
            <a:ext cx="717271" cy="580577"/>
          </a:xfrm>
          <a:prstGeom prst="rect">
            <a:avLst/>
          </a:prstGeom>
          <a:solidFill>
            <a:srgbClr val="8D8989"/>
          </a:solidFill>
          <a:ln w="6350">
            <a:solidFill>
              <a:schemeClr val="tx1"/>
            </a:solidFill>
          </a:ln>
          <a:effectLst>
            <a:softEdge rad="0"/>
          </a:effectLst>
          <a:scene3d>
            <a:camera prst="isometricRightUp">
              <a:rot lat="2100000" lon="18000000" rev="0"/>
            </a:camera>
            <a:lightRig rig="threePt" dir="t"/>
          </a:scene3d>
          <a:sp3d extrusionH="76200" contourW="6350">
            <a:extrusionClr>
              <a:srgbClr val="A39E9E"/>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674EB9C-C943-FCA2-BAA2-6FF09218EF0A}"/>
              </a:ext>
            </a:extLst>
          </p:cNvPr>
          <p:cNvSpPr/>
          <p:nvPr/>
        </p:nvSpPr>
        <p:spPr>
          <a:xfrm>
            <a:off x="2994921" y="2857993"/>
            <a:ext cx="1389950" cy="1096251"/>
          </a:xfrm>
          <a:prstGeom prst="rect">
            <a:avLst/>
          </a:prstGeom>
          <a:solidFill>
            <a:srgbClr val="8D8989"/>
          </a:solidFill>
          <a:ln w="6350">
            <a:solidFill>
              <a:schemeClr val="tx1"/>
            </a:solidFill>
          </a:ln>
          <a:effectLst>
            <a:softEdge rad="0"/>
          </a:effectLst>
          <a:scene3d>
            <a:camera prst="isometricRightUp">
              <a:rot lat="2100000" lon="18000000" rev="0"/>
            </a:camera>
            <a:lightRig rig="threePt" dir="t"/>
          </a:scene3d>
          <a:sp3d extrusionH="76200" contourW="6350">
            <a:extrusionClr>
              <a:srgbClr val="A39E9E"/>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7">
            <a:extLst>
              <a:ext uri="{FF2B5EF4-FFF2-40B4-BE49-F238E27FC236}">
                <a16:creationId xmlns:a16="http://schemas.microsoft.com/office/drawing/2014/main" id="{11CB0FA8-8D65-BEAE-98D5-85833DEF74EA}"/>
              </a:ext>
            </a:extLst>
          </p:cNvPr>
          <p:cNvSpPr/>
          <p:nvPr/>
        </p:nvSpPr>
        <p:spPr>
          <a:xfrm>
            <a:off x="3354961" y="3149266"/>
            <a:ext cx="1066346" cy="848883"/>
          </a:xfrm>
          <a:prstGeom prst="rect">
            <a:avLst/>
          </a:prstGeom>
          <a:solidFill>
            <a:srgbClr val="8D8989"/>
          </a:solidFill>
          <a:ln w="6350">
            <a:solidFill>
              <a:schemeClr val="tx1"/>
            </a:solidFill>
          </a:ln>
          <a:effectLst>
            <a:softEdge rad="0"/>
          </a:effectLst>
          <a:scene3d>
            <a:camera prst="isometricRightUp">
              <a:rot lat="2100000" lon="18000000" rev="0"/>
            </a:camera>
            <a:lightRig rig="threePt" dir="t"/>
          </a:scene3d>
          <a:sp3d extrusionH="76200" contourW="6350">
            <a:extrusionClr>
              <a:srgbClr val="A39E9E"/>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8">
            <a:extLst>
              <a:ext uri="{FF2B5EF4-FFF2-40B4-BE49-F238E27FC236}">
                <a16:creationId xmlns:a16="http://schemas.microsoft.com/office/drawing/2014/main" id="{24110B0A-9561-FDD0-0EAC-5D6DC658CD00}"/>
              </a:ext>
            </a:extLst>
          </p:cNvPr>
          <p:cNvSpPr/>
          <p:nvPr/>
        </p:nvSpPr>
        <p:spPr>
          <a:xfrm>
            <a:off x="3758693" y="3457883"/>
            <a:ext cx="717271" cy="580577"/>
          </a:xfrm>
          <a:prstGeom prst="rect">
            <a:avLst/>
          </a:prstGeom>
          <a:solidFill>
            <a:srgbClr val="8D8989"/>
          </a:solidFill>
          <a:ln w="6350">
            <a:solidFill>
              <a:schemeClr val="tx1"/>
            </a:solidFill>
          </a:ln>
          <a:effectLst>
            <a:softEdge rad="0"/>
          </a:effectLst>
          <a:scene3d>
            <a:camera prst="isometricRightUp">
              <a:rot lat="2100000" lon="18000000" rev="0"/>
            </a:camera>
            <a:lightRig rig="threePt" dir="t"/>
          </a:scene3d>
          <a:sp3d extrusionH="76200" contourW="6350">
            <a:extrusionClr>
              <a:srgbClr val="A39E9E"/>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55">
            <a:extLst>
              <a:ext uri="{FF2B5EF4-FFF2-40B4-BE49-F238E27FC236}">
                <a16:creationId xmlns:a16="http://schemas.microsoft.com/office/drawing/2014/main" id="{2195741E-5811-CEC5-8ACF-68058F95D956}"/>
              </a:ext>
            </a:extLst>
          </p:cNvPr>
          <p:cNvSpPr/>
          <p:nvPr/>
        </p:nvSpPr>
        <p:spPr>
          <a:xfrm>
            <a:off x="4768620" y="3147056"/>
            <a:ext cx="1066346" cy="848883"/>
          </a:xfrm>
          <a:prstGeom prst="rect">
            <a:avLst/>
          </a:prstGeom>
          <a:solidFill>
            <a:srgbClr val="8D8989"/>
          </a:solidFill>
          <a:ln w="6350">
            <a:solidFill>
              <a:schemeClr val="tx1"/>
            </a:solidFill>
          </a:ln>
          <a:effectLst>
            <a:softEdge rad="0"/>
          </a:effectLst>
          <a:scene3d>
            <a:camera prst="isometricRightUp">
              <a:rot lat="2100000" lon="18000000" rev="0"/>
            </a:camera>
            <a:lightRig rig="threePt" dir="t"/>
          </a:scene3d>
          <a:sp3d extrusionH="76200" contourW="6350">
            <a:extrusionClr>
              <a:srgbClr val="A39E9E"/>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39">
            <a:extLst>
              <a:ext uri="{FF2B5EF4-FFF2-40B4-BE49-F238E27FC236}">
                <a16:creationId xmlns:a16="http://schemas.microsoft.com/office/drawing/2014/main" id="{EFE1DEF8-7407-6C49-331E-E5B12C753CF3}"/>
              </a:ext>
            </a:extLst>
          </p:cNvPr>
          <p:cNvSpPr/>
          <p:nvPr/>
        </p:nvSpPr>
        <p:spPr>
          <a:xfrm>
            <a:off x="5093214" y="2865025"/>
            <a:ext cx="1389950" cy="1096251"/>
          </a:xfrm>
          <a:prstGeom prst="rect">
            <a:avLst/>
          </a:prstGeom>
          <a:solidFill>
            <a:srgbClr val="8D8989"/>
          </a:solidFill>
          <a:ln w="6350">
            <a:solidFill>
              <a:schemeClr val="tx1"/>
            </a:solidFill>
          </a:ln>
          <a:effectLst>
            <a:softEdge rad="0"/>
          </a:effectLst>
          <a:scene3d>
            <a:camera prst="isometricRightUp">
              <a:rot lat="2100000" lon="18000000" rev="0"/>
            </a:camera>
            <a:lightRig rig="threePt" dir="t"/>
          </a:scene3d>
          <a:sp3d extrusionH="76200" contourW="6350">
            <a:extrusionClr>
              <a:srgbClr val="A39E9E"/>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38">
            <a:extLst>
              <a:ext uri="{FF2B5EF4-FFF2-40B4-BE49-F238E27FC236}">
                <a16:creationId xmlns:a16="http://schemas.microsoft.com/office/drawing/2014/main" id="{B9B5FDDA-9266-5531-7976-0E60F0A8EF16}"/>
              </a:ext>
            </a:extLst>
          </p:cNvPr>
          <p:cNvSpPr/>
          <p:nvPr/>
        </p:nvSpPr>
        <p:spPr>
          <a:xfrm>
            <a:off x="4344787" y="3806530"/>
            <a:ext cx="348772" cy="291254"/>
          </a:xfrm>
          <a:prstGeom prst="rect">
            <a:avLst/>
          </a:prstGeom>
          <a:solidFill>
            <a:srgbClr val="8D8989"/>
          </a:solidFill>
          <a:ln w="6350">
            <a:solidFill>
              <a:schemeClr val="tx1"/>
            </a:solidFill>
          </a:ln>
          <a:effectLst>
            <a:softEdge rad="0"/>
          </a:effectLst>
          <a:scene3d>
            <a:camera prst="isometricRightUp">
              <a:rot lat="2100000" lon="18000000" rev="0"/>
            </a:camera>
            <a:lightRig rig="threePt" dir="t"/>
          </a:scene3d>
          <a:sp3d extrusionH="304800" contourW="6350">
            <a:extrusionClr>
              <a:srgbClr val="A39E9E"/>
            </a:extrusionClr>
            <a:contourClr>
              <a:schemeClr val="tx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F32C64B4-3FF3-99A1-C3A6-0B58BD3947EF}"/>
              </a:ext>
            </a:extLst>
          </p:cNvPr>
          <p:cNvPicPr>
            <a:picLocks noChangeAspect="1"/>
          </p:cNvPicPr>
          <p:nvPr/>
        </p:nvPicPr>
        <p:blipFill>
          <a:blip r:embed="rId8"/>
          <a:stretch>
            <a:fillRect/>
          </a:stretch>
        </p:blipFill>
        <p:spPr>
          <a:xfrm>
            <a:off x="5640627" y="2753127"/>
            <a:ext cx="1586680" cy="1214870"/>
          </a:xfrm>
          <a:prstGeom prst="rect">
            <a:avLst/>
          </a:prstGeom>
          <a:scene3d>
            <a:camera prst="orthographicFront">
              <a:rot lat="2100000" lon="18000000" rev="0"/>
            </a:camera>
            <a:lightRig rig="threePt" dir="t"/>
          </a:scene3d>
          <a:sp3d extrusionH="247650"/>
        </p:spPr>
      </p:pic>
      <p:sp>
        <p:nvSpPr>
          <p:cNvPr id="15" name="내용 개체 틀 1">
            <a:extLst>
              <a:ext uri="{FF2B5EF4-FFF2-40B4-BE49-F238E27FC236}">
                <a16:creationId xmlns:a16="http://schemas.microsoft.com/office/drawing/2014/main" id="{19508BF9-C099-CC49-41B3-7AC28F073721}"/>
              </a:ext>
            </a:extLst>
          </p:cNvPr>
          <p:cNvSpPr txBox="1">
            <a:spLocks/>
          </p:cNvSpPr>
          <p:nvPr/>
        </p:nvSpPr>
        <p:spPr bwMode="auto">
          <a:xfrm>
            <a:off x="4519173" y="4183310"/>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512</a:t>
            </a:r>
          </a:p>
        </p:txBody>
      </p:sp>
      <p:sp>
        <p:nvSpPr>
          <p:cNvPr id="16" name="내용 개체 틀 1">
            <a:extLst>
              <a:ext uri="{FF2B5EF4-FFF2-40B4-BE49-F238E27FC236}">
                <a16:creationId xmlns:a16="http://schemas.microsoft.com/office/drawing/2014/main" id="{08BC9D68-5906-A050-44DB-7E246BAE6C06}"/>
              </a:ext>
            </a:extLst>
          </p:cNvPr>
          <p:cNvSpPr txBox="1">
            <a:spLocks/>
          </p:cNvSpPr>
          <p:nvPr/>
        </p:nvSpPr>
        <p:spPr bwMode="auto">
          <a:xfrm>
            <a:off x="4829135" y="4183310"/>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256</a:t>
            </a:r>
          </a:p>
        </p:txBody>
      </p:sp>
      <p:sp>
        <p:nvSpPr>
          <p:cNvPr id="17" name="내용 개체 틀 1">
            <a:extLst>
              <a:ext uri="{FF2B5EF4-FFF2-40B4-BE49-F238E27FC236}">
                <a16:creationId xmlns:a16="http://schemas.microsoft.com/office/drawing/2014/main" id="{96797A69-10D9-87F4-546F-829A4D95CCC1}"/>
              </a:ext>
            </a:extLst>
          </p:cNvPr>
          <p:cNvSpPr txBox="1">
            <a:spLocks/>
          </p:cNvSpPr>
          <p:nvPr/>
        </p:nvSpPr>
        <p:spPr bwMode="auto">
          <a:xfrm>
            <a:off x="5188873" y="4188983"/>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128</a:t>
            </a:r>
          </a:p>
        </p:txBody>
      </p:sp>
      <p:cxnSp>
        <p:nvCxnSpPr>
          <p:cNvPr id="56" name="직선 화살표 연결선 60">
            <a:extLst>
              <a:ext uri="{FF2B5EF4-FFF2-40B4-BE49-F238E27FC236}">
                <a16:creationId xmlns:a16="http://schemas.microsoft.com/office/drawing/2014/main" id="{2BBDF0BA-B84F-8203-F416-97872D0569FA}"/>
              </a:ext>
            </a:extLst>
          </p:cNvPr>
          <p:cNvCxnSpPr>
            <a:cxnSpLocks/>
          </p:cNvCxnSpPr>
          <p:nvPr/>
        </p:nvCxnSpPr>
        <p:spPr>
          <a:xfrm flipH="1">
            <a:off x="3508968" y="1932985"/>
            <a:ext cx="643021" cy="61130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C0D506EB-BA0A-63DF-0353-0A32F8DEB7AE}"/>
              </a:ext>
            </a:extLst>
          </p:cNvPr>
          <p:cNvSpPr/>
          <p:nvPr/>
        </p:nvSpPr>
        <p:spPr>
          <a:xfrm>
            <a:off x="4132280" y="737516"/>
            <a:ext cx="2740008" cy="119546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9FACB6BF-B01E-E021-1AD8-12832042BA9E}"/>
              </a:ext>
            </a:extLst>
          </p:cNvPr>
          <p:cNvPicPr>
            <a:picLocks noChangeAspect="1"/>
          </p:cNvPicPr>
          <p:nvPr/>
        </p:nvPicPr>
        <p:blipFill>
          <a:blip r:embed="rId3"/>
          <a:stretch>
            <a:fillRect/>
          </a:stretch>
        </p:blipFill>
        <p:spPr>
          <a:xfrm>
            <a:off x="4132280" y="1023938"/>
            <a:ext cx="731133" cy="643212"/>
          </a:xfrm>
          <a:prstGeom prst="rect">
            <a:avLst/>
          </a:prstGeom>
          <a:scene3d>
            <a:camera prst="orthographicFront">
              <a:rot lat="2100000" lon="18000000" rev="0"/>
            </a:camera>
            <a:lightRig rig="threePt" dir="t"/>
          </a:scene3d>
        </p:spPr>
      </p:pic>
      <p:sp>
        <p:nvSpPr>
          <p:cNvPr id="67" name="직사각형 66">
            <a:extLst>
              <a:ext uri="{FF2B5EF4-FFF2-40B4-BE49-F238E27FC236}">
                <a16:creationId xmlns:a16="http://schemas.microsoft.com/office/drawing/2014/main" id="{0670956A-CEDB-1A45-173F-61B87F79642F}"/>
              </a:ext>
            </a:extLst>
          </p:cNvPr>
          <p:cNvSpPr/>
          <p:nvPr/>
        </p:nvSpPr>
        <p:spPr>
          <a:xfrm>
            <a:off x="7862746" y="483502"/>
            <a:ext cx="1471255" cy="330540"/>
          </a:xfrm>
          <a:prstGeom prst="rect">
            <a:avLst/>
          </a:prstGeom>
        </p:spPr>
        <p:txBody>
          <a:bodyPr wrap="square">
            <a:spAutoFit/>
          </a:bodyPr>
          <a:lstStyle/>
          <a:p>
            <a:pPr marL="457200" indent="-457200">
              <a:lnSpc>
                <a:spcPct val="200000"/>
              </a:lnSpc>
            </a:pPr>
            <a:r>
              <a:rPr lang="en-US" sz="900">
                <a:latin typeface="Calibri" panose="020F0502020204030204" pitchFamily="34" charset="0"/>
                <a:cs typeface="Calibri" panose="020F0502020204030204" pitchFamily="34" charset="0"/>
              </a:rPr>
              <a:t>Stringer, C., et. al., 2024</a:t>
            </a:r>
            <a:endParaRPr lang="en-US" sz="900">
              <a:effectLst/>
              <a:latin typeface="Calibri" panose="020F0502020204030204" pitchFamily="34" charset="0"/>
              <a:cs typeface="Calibri" panose="020F0502020204030204" pitchFamily="34" charset="0"/>
            </a:endParaRPr>
          </a:p>
        </p:txBody>
      </p:sp>
      <p:pic>
        <p:nvPicPr>
          <p:cNvPr id="68" name="Picture 67">
            <a:extLst>
              <a:ext uri="{FF2B5EF4-FFF2-40B4-BE49-F238E27FC236}">
                <a16:creationId xmlns:a16="http://schemas.microsoft.com/office/drawing/2014/main" id="{7142F117-A552-56F6-2437-003180C419EA}"/>
              </a:ext>
            </a:extLst>
          </p:cNvPr>
          <p:cNvPicPr>
            <a:picLocks noChangeAspect="1"/>
          </p:cNvPicPr>
          <p:nvPr/>
        </p:nvPicPr>
        <p:blipFill>
          <a:blip r:embed="rId4"/>
          <a:srcRect l="10588" r="10588"/>
          <a:stretch/>
        </p:blipFill>
        <p:spPr>
          <a:xfrm>
            <a:off x="6176334" y="1031396"/>
            <a:ext cx="736711" cy="641500"/>
          </a:xfrm>
          <a:prstGeom prst="rect">
            <a:avLst/>
          </a:prstGeom>
          <a:scene3d>
            <a:camera prst="orthographicFront">
              <a:rot lat="2100000" lon="18000000" rev="0"/>
            </a:camera>
            <a:lightRig rig="threePt" dir="t"/>
          </a:scene3d>
        </p:spPr>
      </p:pic>
      <p:sp>
        <p:nvSpPr>
          <p:cNvPr id="69" name="내용 개체 틀 1">
            <a:extLst>
              <a:ext uri="{FF2B5EF4-FFF2-40B4-BE49-F238E27FC236}">
                <a16:creationId xmlns:a16="http://schemas.microsoft.com/office/drawing/2014/main" id="{FDCA524C-88BD-BE6B-A44A-9D2EBFB4EF96}"/>
              </a:ext>
            </a:extLst>
          </p:cNvPr>
          <p:cNvSpPr txBox="1">
            <a:spLocks/>
          </p:cNvSpPr>
          <p:nvPr/>
        </p:nvSpPr>
        <p:spPr bwMode="auto">
          <a:xfrm>
            <a:off x="3817650" y="2088974"/>
            <a:ext cx="1436353"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400" b="1"/>
              <a:t>I</a:t>
            </a:r>
            <a:r>
              <a:rPr kumimoji="0" lang="en-US" altLang="ko-KR" sz="1400" b="1"/>
              <a:t>nference phase</a:t>
            </a:r>
          </a:p>
        </p:txBody>
      </p:sp>
      <p:pic>
        <p:nvPicPr>
          <p:cNvPr id="71" name="Picture 70" descr="A network of blue lines and dots&#10;&#10;Description automatically generated">
            <a:extLst>
              <a:ext uri="{FF2B5EF4-FFF2-40B4-BE49-F238E27FC236}">
                <a16:creationId xmlns:a16="http://schemas.microsoft.com/office/drawing/2014/main" id="{B1871EB6-99D3-EFAD-061F-BE1A2942658E}"/>
              </a:ext>
            </a:extLst>
          </p:cNvPr>
          <p:cNvPicPr>
            <a:picLocks noChangeAspect="1"/>
          </p:cNvPicPr>
          <p:nvPr/>
        </p:nvPicPr>
        <p:blipFill>
          <a:blip r:embed="rId9"/>
          <a:stretch>
            <a:fillRect/>
          </a:stretch>
        </p:blipFill>
        <p:spPr>
          <a:xfrm>
            <a:off x="4768620" y="702691"/>
            <a:ext cx="1471255" cy="1212761"/>
          </a:xfrm>
          <a:prstGeom prst="rect">
            <a:avLst/>
          </a:prstGeom>
        </p:spPr>
      </p:pic>
      <p:cxnSp>
        <p:nvCxnSpPr>
          <p:cNvPr id="73" name="직선 화살표 연결선 60">
            <a:extLst>
              <a:ext uri="{FF2B5EF4-FFF2-40B4-BE49-F238E27FC236}">
                <a16:creationId xmlns:a16="http://schemas.microsoft.com/office/drawing/2014/main" id="{56B82AD1-0B14-ADA1-764F-18B7F3765A93}"/>
              </a:ext>
            </a:extLst>
          </p:cNvPr>
          <p:cNvCxnSpPr>
            <a:cxnSpLocks/>
          </p:cNvCxnSpPr>
          <p:nvPr/>
        </p:nvCxnSpPr>
        <p:spPr>
          <a:xfrm>
            <a:off x="4702419" y="1324733"/>
            <a:ext cx="19204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60">
            <a:extLst>
              <a:ext uri="{FF2B5EF4-FFF2-40B4-BE49-F238E27FC236}">
                <a16:creationId xmlns:a16="http://schemas.microsoft.com/office/drawing/2014/main" id="{BB6BA221-1398-380B-7C0A-97FF3F73BFE0}"/>
              </a:ext>
            </a:extLst>
          </p:cNvPr>
          <p:cNvCxnSpPr>
            <a:cxnSpLocks/>
          </p:cNvCxnSpPr>
          <p:nvPr/>
        </p:nvCxnSpPr>
        <p:spPr>
          <a:xfrm>
            <a:off x="6141694" y="1324733"/>
            <a:ext cx="19204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806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4B90A-7101-657A-CAC2-DF68ED0B1D6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2AE04F4-6E10-C8E7-393F-8455A422C964}"/>
              </a:ext>
            </a:extLst>
          </p:cNvPr>
          <p:cNvPicPr>
            <a:picLocks noChangeAspect="1"/>
          </p:cNvPicPr>
          <p:nvPr/>
        </p:nvPicPr>
        <p:blipFill>
          <a:blip r:embed="rId3"/>
          <a:stretch>
            <a:fillRect/>
          </a:stretch>
        </p:blipFill>
        <p:spPr>
          <a:xfrm>
            <a:off x="317734" y="709993"/>
            <a:ext cx="1248169" cy="1582914"/>
          </a:xfrm>
          <a:prstGeom prst="rect">
            <a:avLst/>
          </a:prstGeom>
        </p:spPr>
      </p:pic>
      <p:pic>
        <p:nvPicPr>
          <p:cNvPr id="6" name="Picture 5">
            <a:extLst>
              <a:ext uri="{FF2B5EF4-FFF2-40B4-BE49-F238E27FC236}">
                <a16:creationId xmlns:a16="http://schemas.microsoft.com/office/drawing/2014/main" id="{AC68C093-0E2D-FB9F-ABDC-5ECE21828848}"/>
              </a:ext>
            </a:extLst>
          </p:cNvPr>
          <p:cNvPicPr>
            <a:picLocks noChangeAspect="1"/>
          </p:cNvPicPr>
          <p:nvPr/>
        </p:nvPicPr>
        <p:blipFill>
          <a:blip r:embed="rId4"/>
          <a:stretch>
            <a:fillRect/>
          </a:stretch>
        </p:blipFill>
        <p:spPr>
          <a:xfrm>
            <a:off x="1744922" y="691812"/>
            <a:ext cx="1217105" cy="1604025"/>
          </a:xfrm>
          <a:prstGeom prst="rect">
            <a:avLst/>
          </a:prstGeom>
        </p:spPr>
      </p:pic>
      <p:sp>
        <p:nvSpPr>
          <p:cNvPr id="2" name="Google Shape;287;gda61d19ee0_0_567">
            <a:extLst>
              <a:ext uri="{FF2B5EF4-FFF2-40B4-BE49-F238E27FC236}">
                <a16:creationId xmlns:a16="http://schemas.microsoft.com/office/drawing/2014/main" id="{F6FD68AD-EE8D-F4CD-010B-80CABDC7666A}"/>
              </a:ext>
            </a:extLst>
          </p:cNvPr>
          <p:cNvSpPr txBox="1">
            <a:spLocks/>
          </p:cNvSpPr>
          <p:nvPr/>
        </p:nvSpPr>
        <p:spPr>
          <a:xfrm>
            <a:off x="13841" y="28575"/>
            <a:ext cx="9130159" cy="564091"/>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Calibri"/>
              <a:buNone/>
              <a:defRPr sz="45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Clr>
                <a:schemeClr val="accent6"/>
              </a:buClr>
            </a:pPr>
            <a:r>
              <a:rPr lang="en-US" sz="2800"/>
              <a:t>3D Attention Network</a:t>
            </a:r>
          </a:p>
        </p:txBody>
      </p:sp>
      <p:sp>
        <p:nvSpPr>
          <p:cNvPr id="31" name="내용 개체 틀 1">
            <a:extLst>
              <a:ext uri="{FF2B5EF4-FFF2-40B4-BE49-F238E27FC236}">
                <a16:creationId xmlns:a16="http://schemas.microsoft.com/office/drawing/2014/main" id="{B7856019-26E2-649D-5DC8-A287378FCC10}"/>
              </a:ext>
            </a:extLst>
          </p:cNvPr>
          <p:cNvSpPr txBox="1">
            <a:spLocks/>
          </p:cNvSpPr>
          <p:nvPr/>
        </p:nvSpPr>
        <p:spPr bwMode="auto">
          <a:xfrm>
            <a:off x="1565903" y="1525550"/>
            <a:ext cx="1152128"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400" b="1">
                <a:solidFill>
                  <a:srgbClr val="C00000"/>
                </a:solidFill>
              </a:rPr>
              <a:t>Hard attention</a:t>
            </a:r>
          </a:p>
        </p:txBody>
      </p:sp>
      <p:cxnSp>
        <p:nvCxnSpPr>
          <p:cNvPr id="33" name="직선 화살표 연결선 60">
            <a:extLst>
              <a:ext uri="{FF2B5EF4-FFF2-40B4-BE49-F238E27FC236}">
                <a16:creationId xmlns:a16="http://schemas.microsoft.com/office/drawing/2014/main" id="{CD5B7419-3322-C369-A3AC-8102548367E9}"/>
              </a:ext>
            </a:extLst>
          </p:cNvPr>
          <p:cNvCxnSpPr>
            <a:cxnSpLocks/>
          </p:cNvCxnSpPr>
          <p:nvPr/>
        </p:nvCxnSpPr>
        <p:spPr>
          <a:xfrm>
            <a:off x="1644259" y="1321275"/>
            <a:ext cx="0" cy="1214870"/>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연결선 61">
            <a:extLst>
              <a:ext uri="{FF2B5EF4-FFF2-40B4-BE49-F238E27FC236}">
                <a16:creationId xmlns:a16="http://schemas.microsoft.com/office/drawing/2014/main" id="{EA5CAF6F-B379-EAEC-0A56-76DA237F736F}"/>
              </a:ext>
            </a:extLst>
          </p:cNvPr>
          <p:cNvCxnSpPr>
            <a:cxnSpLocks/>
          </p:cNvCxnSpPr>
          <p:nvPr/>
        </p:nvCxnSpPr>
        <p:spPr>
          <a:xfrm flipH="1">
            <a:off x="1516198" y="1322972"/>
            <a:ext cx="116116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8" name="사각형: 둥근 모서리 113">
            <a:extLst>
              <a:ext uri="{FF2B5EF4-FFF2-40B4-BE49-F238E27FC236}">
                <a16:creationId xmlns:a16="http://schemas.microsoft.com/office/drawing/2014/main" id="{AAD4E01B-2B4C-46E6-5E30-AA6ACFFA33F2}"/>
              </a:ext>
            </a:extLst>
          </p:cNvPr>
          <p:cNvSpPr/>
          <p:nvPr/>
        </p:nvSpPr>
        <p:spPr>
          <a:xfrm>
            <a:off x="3419872" y="843465"/>
            <a:ext cx="5256584" cy="1389573"/>
          </a:xfrm>
          <a:prstGeom prst="roundRect">
            <a:avLst>
              <a:gd name="adj" fmla="val 4172"/>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cxnSp>
        <p:nvCxnSpPr>
          <p:cNvPr id="39" name="직선 화살표 연결선 63">
            <a:extLst>
              <a:ext uri="{FF2B5EF4-FFF2-40B4-BE49-F238E27FC236}">
                <a16:creationId xmlns:a16="http://schemas.microsoft.com/office/drawing/2014/main" id="{78541038-DEB4-2804-F2D4-1752F36DE93C}"/>
              </a:ext>
            </a:extLst>
          </p:cNvPr>
          <p:cNvCxnSpPr/>
          <p:nvPr/>
        </p:nvCxnSpPr>
        <p:spPr>
          <a:xfrm flipV="1">
            <a:off x="4690100" y="2309980"/>
            <a:ext cx="288032" cy="70729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내용 개체 틀 1">
            <a:extLst>
              <a:ext uri="{FF2B5EF4-FFF2-40B4-BE49-F238E27FC236}">
                <a16:creationId xmlns:a16="http://schemas.microsoft.com/office/drawing/2014/main" id="{E65CA0C3-F715-7E52-28AF-F6FCBDFA1418}"/>
              </a:ext>
            </a:extLst>
          </p:cNvPr>
          <p:cNvSpPr txBox="1">
            <a:spLocks/>
          </p:cNvSpPr>
          <p:nvPr/>
        </p:nvSpPr>
        <p:spPr bwMode="auto">
          <a:xfrm>
            <a:off x="3826004" y="2330787"/>
            <a:ext cx="1152128"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400" b="1">
                <a:solidFill>
                  <a:srgbClr val="C00000"/>
                </a:solidFill>
              </a:rPr>
              <a:t>Soft attention</a:t>
            </a:r>
          </a:p>
        </p:txBody>
      </p:sp>
      <p:pic>
        <p:nvPicPr>
          <p:cNvPr id="41" name="Picture 4" descr="Attention gates">
            <a:extLst>
              <a:ext uri="{FF2B5EF4-FFF2-40B4-BE49-F238E27FC236}">
                <a16:creationId xmlns:a16="http://schemas.microsoft.com/office/drawing/2014/main" id="{5245675D-AF65-C373-6CA4-AFA3D1A9C019}"/>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35893" y="843465"/>
            <a:ext cx="4919351" cy="1355617"/>
          </a:xfrm>
          <a:prstGeom prst="rect">
            <a:avLst/>
          </a:prstGeom>
          <a:noFill/>
          <a:extLst>
            <a:ext uri="{909E8E84-426E-40DD-AFC4-6F175D3DCCD1}">
              <a14:hiddenFill xmlns:a14="http://schemas.microsoft.com/office/drawing/2010/main">
                <a:solidFill>
                  <a:srgbClr val="FFFFFF"/>
                </a:solidFill>
              </a14:hiddenFill>
            </a:ext>
          </a:extLst>
        </p:spPr>
      </p:pic>
      <p:sp>
        <p:nvSpPr>
          <p:cNvPr id="42" name="직사각형 66">
            <a:extLst>
              <a:ext uri="{FF2B5EF4-FFF2-40B4-BE49-F238E27FC236}">
                <a16:creationId xmlns:a16="http://schemas.microsoft.com/office/drawing/2014/main" id="{59FD163E-FC08-F550-AB0C-5758FE87E71C}"/>
              </a:ext>
            </a:extLst>
          </p:cNvPr>
          <p:cNvSpPr/>
          <p:nvPr/>
        </p:nvSpPr>
        <p:spPr>
          <a:xfrm>
            <a:off x="7819616" y="482308"/>
            <a:ext cx="1471255" cy="369332"/>
          </a:xfrm>
          <a:prstGeom prst="rect">
            <a:avLst/>
          </a:prstGeom>
        </p:spPr>
        <p:txBody>
          <a:bodyPr wrap="square">
            <a:spAutoFit/>
          </a:bodyPr>
          <a:lstStyle/>
          <a:p>
            <a:pPr marL="457200" indent="-457200">
              <a:lnSpc>
                <a:spcPct val="200000"/>
              </a:lnSpc>
            </a:pPr>
            <a:r>
              <a:rPr lang="en-US" sz="900" err="1">
                <a:latin typeface="Calibri" panose="020F0502020204030204" pitchFamily="34" charset="0"/>
                <a:cs typeface="Calibri" panose="020F0502020204030204" pitchFamily="34" charset="0"/>
              </a:rPr>
              <a:t>Schlemper</a:t>
            </a:r>
            <a:r>
              <a:rPr lang="en-US" sz="900">
                <a:latin typeface="Calibri" panose="020F0502020204030204" pitchFamily="34" charset="0"/>
                <a:cs typeface="Calibri" panose="020F0502020204030204" pitchFamily="34" charset="0"/>
              </a:rPr>
              <a:t>, J., et. al., 2019</a:t>
            </a:r>
            <a:endParaRPr lang="en-US" sz="900">
              <a:effectLst/>
              <a:latin typeface="Calibri" panose="020F0502020204030204" pitchFamily="34" charset="0"/>
              <a:cs typeface="Calibri" panose="020F0502020204030204" pitchFamily="34" charset="0"/>
            </a:endParaRPr>
          </a:p>
        </p:txBody>
      </p:sp>
      <p:sp>
        <p:nvSpPr>
          <p:cNvPr id="47" name="내용 개체 틀 1">
            <a:extLst>
              <a:ext uri="{FF2B5EF4-FFF2-40B4-BE49-F238E27FC236}">
                <a16:creationId xmlns:a16="http://schemas.microsoft.com/office/drawing/2014/main" id="{14CD0B8A-3F8D-56A2-3959-DB2F918AE76C}"/>
              </a:ext>
            </a:extLst>
          </p:cNvPr>
          <p:cNvSpPr txBox="1">
            <a:spLocks/>
          </p:cNvSpPr>
          <p:nvPr/>
        </p:nvSpPr>
        <p:spPr bwMode="auto">
          <a:xfrm>
            <a:off x="724593" y="4622346"/>
            <a:ext cx="1011742"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400" b="1">
                <a:solidFill>
                  <a:srgbClr val="C00000"/>
                </a:solidFill>
              </a:rPr>
              <a:t>Jaccard loss</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E67E3C7-6D35-2831-D640-89B4CC8244E6}"/>
                  </a:ext>
                </a:extLst>
              </p:cNvPr>
              <p:cNvSpPr txBox="1"/>
              <p:nvPr/>
            </p:nvSpPr>
            <p:spPr>
              <a:xfrm>
                <a:off x="1521621" y="4646426"/>
                <a:ext cx="1186735" cy="4616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ko-KR" sz="1600" b="1" i="1" smtClean="0">
                          <a:solidFill>
                            <a:srgbClr val="C00000"/>
                          </a:solidFill>
                          <a:latin typeface="Cambria Math" panose="02040503050406030204" pitchFamily="18" charset="0"/>
                        </a:rPr>
                        <m:t>=</m:t>
                      </m:r>
                      <m:r>
                        <a:rPr lang="en-US" altLang="ko-KR" sz="1600" b="1" i="1" smtClean="0">
                          <a:solidFill>
                            <a:srgbClr val="C00000"/>
                          </a:solidFill>
                          <a:latin typeface="Cambria Math" panose="02040503050406030204" pitchFamily="18" charset="0"/>
                        </a:rPr>
                        <m:t>𝟏</m:t>
                      </m:r>
                      <m:r>
                        <a:rPr lang="en-US" altLang="ko-KR" sz="1600" b="1" i="1">
                          <a:solidFill>
                            <a:srgbClr val="C00000"/>
                          </a:solidFill>
                          <a:latin typeface="Cambria Math" panose="02040503050406030204" pitchFamily="18" charset="0"/>
                        </a:rPr>
                        <m:t>−</m:t>
                      </m:r>
                      <m:f>
                        <m:fPr>
                          <m:ctrlPr>
                            <a:rPr lang="en-US" altLang="ko-KR" sz="1600" b="1" i="1" smtClean="0">
                              <a:solidFill>
                                <a:srgbClr val="C00000"/>
                              </a:solidFill>
                              <a:latin typeface="Cambria Math" panose="02040503050406030204" pitchFamily="18" charset="0"/>
                            </a:rPr>
                          </m:ctrlPr>
                        </m:fPr>
                        <m:num>
                          <m:r>
                            <a:rPr lang="en-US" altLang="ko-KR" sz="1600" b="1" i="1" smtClean="0">
                              <a:solidFill>
                                <a:srgbClr val="C00000"/>
                              </a:solidFill>
                              <a:latin typeface="Cambria Math" panose="02040503050406030204" pitchFamily="18" charset="0"/>
                            </a:rPr>
                            <m:t>𝑨</m:t>
                          </m:r>
                          <m:r>
                            <a:rPr lang="en-US" altLang="ko-KR" sz="1600" b="1" i="1" smtClean="0">
                              <a:solidFill>
                                <a:srgbClr val="C00000"/>
                              </a:solidFill>
                              <a:latin typeface="Cambria Math" panose="02040503050406030204" pitchFamily="18" charset="0"/>
                            </a:rPr>
                            <m:t> ∩</m:t>
                          </m:r>
                          <m:r>
                            <a:rPr lang="en-US" altLang="ko-KR" sz="1600" b="1" i="1" smtClean="0">
                              <a:solidFill>
                                <a:srgbClr val="C00000"/>
                              </a:solidFill>
                              <a:latin typeface="Cambria Math" panose="02040503050406030204" pitchFamily="18" charset="0"/>
                              <a:ea typeface="Cambria Math" panose="02040503050406030204" pitchFamily="18" charset="0"/>
                            </a:rPr>
                            <m:t>𝑩</m:t>
                          </m:r>
                        </m:num>
                        <m:den>
                          <m:r>
                            <a:rPr lang="en-US" altLang="ko-KR" sz="1600" b="1" i="1" smtClean="0">
                              <a:solidFill>
                                <a:srgbClr val="C00000"/>
                              </a:solidFill>
                              <a:latin typeface="Cambria Math" panose="02040503050406030204" pitchFamily="18" charset="0"/>
                            </a:rPr>
                            <m:t>𝑨</m:t>
                          </m:r>
                          <m:r>
                            <a:rPr lang="en-US" altLang="ko-KR" sz="1600" b="1" i="1" smtClean="0">
                              <a:solidFill>
                                <a:srgbClr val="C00000"/>
                              </a:solidFill>
                              <a:latin typeface="Cambria Math" panose="02040503050406030204" pitchFamily="18" charset="0"/>
                            </a:rPr>
                            <m:t> ∪</m:t>
                          </m:r>
                          <m:r>
                            <a:rPr lang="en-US" altLang="ko-KR" sz="1600" b="1" i="1" smtClean="0">
                              <a:solidFill>
                                <a:srgbClr val="C00000"/>
                              </a:solidFill>
                              <a:latin typeface="Cambria Math" panose="02040503050406030204" pitchFamily="18" charset="0"/>
                              <a:ea typeface="Cambria Math" panose="02040503050406030204" pitchFamily="18" charset="0"/>
                            </a:rPr>
                            <m:t>𝑩</m:t>
                          </m:r>
                        </m:den>
                      </m:f>
                    </m:oMath>
                  </m:oMathPara>
                </a14:m>
                <a:endParaRPr lang="en-US" sz="1600" b="1">
                  <a:solidFill>
                    <a:srgbClr val="C00000"/>
                  </a:solidFill>
                  <a:latin typeface="Calibri" panose="020F0502020204030204" pitchFamily="34" charset="0"/>
                  <a:cs typeface="Calibri" panose="020F0502020204030204" pitchFamily="34" charset="0"/>
                </a:endParaRPr>
              </a:p>
            </p:txBody>
          </p:sp>
        </mc:Choice>
        <mc:Fallback xmlns="">
          <p:sp>
            <p:nvSpPr>
              <p:cNvPr id="48" name="TextBox 47">
                <a:extLst>
                  <a:ext uri="{FF2B5EF4-FFF2-40B4-BE49-F238E27FC236}">
                    <a16:creationId xmlns:a16="http://schemas.microsoft.com/office/drawing/2014/main" id="{6E67E3C7-6D35-2831-D640-89B4CC8244E6}"/>
                  </a:ext>
                </a:extLst>
              </p:cNvPr>
              <p:cNvSpPr txBox="1">
                <a:spLocks noRot="1" noChangeAspect="1" noMove="1" noResize="1" noEditPoints="1" noAdjustHandles="1" noChangeArrowheads="1" noChangeShapeType="1" noTextEdit="1"/>
              </p:cNvSpPr>
              <p:nvPr/>
            </p:nvSpPr>
            <p:spPr>
              <a:xfrm>
                <a:off x="1521621" y="4646426"/>
                <a:ext cx="1186735" cy="461601"/>
              </a:xfrm>
              <a:prstGeom prst="rect">
                <a:avLst/>
              </a:prstGeom>
              <a:blipFill>
                <a:blip r:embed="rId6"/>
                <a:stretch>
                  <a:fillRect/>
                </a:stretch>
              </a:blipFill>
            </p:spPr>
            <p:txBody>
              <a:bodyPr/>
              <a:lstStyle/>
              <a:p>
                <a:r>
                  <a:rPr lang="en-US">
                    <a:noFill/>
                  </a:rPr>
                  <a:t> </a:t>
                </a:r>
              </a:p>
            </p:txBody>
          </p:sp>
        </mc:Fallback>
      </mc:AlternateContent>
      <p:sp>
        <p:nvSpPr>
          <p:cNvPr id="49" name="직사각형 70">
            <a:extLst>
              <a:ext uri="{FF2B5EF4-FFF2-40B4-BE49-F238E27FC236}">
                <a16:creationId xmlns:a16="http://schemas.microsoft.com/office/drawing/2014/main" id="{05DEBBE3-F037-F930-BF7D-64959DF0B575}"/>
              </a:ext>
            </a:extLst>
          </p:cNvPr>
          <p:cNvSpPr/>
          <p:nvPr/>
        </p:nvSpPr>
        <p:spPr>
          <a:xfrm>
            <a:off x="5954052" y="2390656"/>
            <a:ext cx="3057274" cy="2664204"/>
          </a:xfrm>
          <a:prstGeom prst="rect">
            <a:avLst/>
          </a:prstGeom>
          <a:noFill/>
          <a:ln w="38100">
            <a:solidFill>
              <a:srgbClr val="1547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sp>
        <p:nvSpPr>
          <p:cNvPr id="50" name="Pentagon 53">
            <a:extLst>
              <a:ext uri="{FF2B5EF4-FFF2-40B4-BE49-F238E27FC236}">
                <a16:creationId xmlns:a16="http://schemas.microsoft.com/office/drawing/2014/main" id="{7514AD06-DDD1-0B94-680D-C10B50656055}"/>
              </a:ext>
            </a:extLst>
          </p:cNvPr>
          <p:cNvSpPr/>
          <p:nvPr/>
        </p:nvSpPr>
        <p:spPr>
          <a:xfrm>
            <a:off x="5952831" y="2371471"/>
            <a:ext cx="3068603" cy="463810"/>
          </a:xfrm>
          <a:prstGeom prst="homePlate">
            <a:avLst>
              <a:gd name="adj" fmla="val 0"/>
            </a:avLst>
          </a:prstGeom>
          <a:solidFill>
            <a:srgbClr val="154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Calibri" panose="020F0502020204030204" pitchFamily="34" charset="0"/>
                <a:cs typeface="Calibri" panose="020F0502020204030204" pitchFamily="34" charset="0"/>
              </a:rPr>
              <a:t>Residual convolution block</a:t>
            </a:r>
          </a:p>
        </p:txBody>
      </p:sp>
      <p:sp>
        <p:nvSpPr>
          <p:cNvPr id="51" name="직사각형 72">
            <a:extLst>
              <a:ext uri="{FF2B5EF4-FFF2-40B4-BE49-F238E27FC236}">
                <a16:creationId xmlns:a16="http://schemas.microsoft.com/office/drawing/2014/main" id="{E5FC5A3A-1381-38CD-B2B4-1F756879B25A}"/>
              </a:ext>
            </a:extLst>
          </p:cNvPr>
          <p:cNvSpPr/>
          <p:nvPr/>
        </p:nvSpPr>
        <p:spPr>
          <a:xfrm>
            <a:off x="6168522" y="3020871"/>
            <a:ext cx="130312" cy="1432997"/>
          </a:xfrm>
          <a:prstGeom prst="rect">
            <a:avLst/>
          </a:prstGeom>
          <a:solidFill>
            <a:srgbClr val="9D98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40">
            <a:extLst>
              <a:ext uri="{FF2B5EF4-FFF2-40B4-BE49-F238E27FC236}">
                <a16:creationId xmlns:a16="http://schemas.microsoft.com/office/drawing/2014/main" id="{ED754330-891C-F525-7787-D694DE3570EC}"/>
              </a:ext>
            </a:extLst>
          </p:cNvPr>
          <p:cNvSpPr/>
          <p:nvPr/>
        </p:nvSpPr>
        <p:spPr>
          <a:xfrm rot="10800000" flipH="1">
            <a:off x="6382992" y="3515057"/>
            <a:ext cx="331587" cy="325733"/>
          </a:xfrm>
          <a:prstGeom prst="rightArrow">
            <a:avLst>
              <a:gd name="adj1" fmla="val 50000"/>
              <a:gd name="adj2" fmla="val 56772"/>
            </a:avLst>
          </a:prstGeom>
          <a:solidFill>
            <a:srgbClr val="9D98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직사각형 74">
            <a:extLst>
              <a:ext uri="{FF2B5EF4-FFF2-40B4-BE49-F238E27FC236}">
                <a16:creationId xmlns:a16="http://schemas.microsoft.com/office/drawing/2014/main" id="{2A84E921-A5FD-D38C-6662-ED11032ACDD0}"/>
              </a:ext>
            </a:extLst>
          </p:cNvPr>
          <p:cNvSpPr/>
          <p:nvPr/>
        </p:nvSpPr>
        <p:spPr>
          <a:xfrm>
            <a:off x="6759357" y="3020871"/>
            <a:ext cx="130312" cy="1432997"/>
          </a:xfrm>
          <a:prstGeom prst="rect">
            <a:avLst/>
          </a:prstGeom>
          <a:solidFill>
            <a:srgbClr val="9D98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직사각형 75">
            <a:extLst>
              <a:ext uri="{FF2B5EF4-FFF2-40B4-BE49-F238E27FC236}">
                <a16:creationId xmlns:a16="http://schemas.microsoft.com/office/drawing/2014/main" id="{F6A10A4E-AA8E-5B4C-D5B2-0B9513CD4012}"/>
              </a:ext>
            </a:extLst>
          </p:cNvPr>
          <p:cNvSpPr/>
          <p:nvPr/>
        </p:nvSpPr>
        <p:spPr>
          <a:xfrm>
            <a:off x="7350193" y="3020871"/>
            <a:ext cx="130312" cy="1432997"/>
          </a:xfrm>
          <a:prstGeom prst="rect">
            <a:avLst/>
          </a:prstGeom>
          <a:solidFill>
            <a:srgbClr val="9D98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40">
            <a:extLst>
              <a:ext uri="{FF2B5EF4-FFF2-40B4-BE49-F238E27FC236}">
                <a16:creationId xmlns:a16="http://schemas.microsoft.com/office/drawing/2014/main" id="{0904908A-7547-786B-1056-957FB1E4AAB6}"/>
              </a:ext>
            </a:extLst>
          </p:cNvPr>
          <p:cNvSpPr/>
          <p:nvPr/>
        </p:nvSpPr>
        <p:spPr>
          <a:xfrm rot="10800000" flipH="1">
            <a:off x="6973828" y="3515057"/>
            <a:ext cx="331587" cy="325733"/>
          </a:xfrm>
          <a:prstGeom prst="rightArrow">
            <a:avLst>
              <a:gd name="adj1" fmla="val 50000"/>
              <a:gd name="adj2" fmla="val 56772"/>
            </a:avLst>
          </a:prstGeom>
          <a:solidFill>
            <a:srgbClr val="9D98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사각형: 둥근 모서리 113">
            <a:extLst>
              <a:ext uri="{FF2B5EF4-FFF2-40B4-BE49-F238E27FC236}">
                <a16:creationId xmlns:a16="http://schemas.microsoft.com/office/drawing/2014/main" id="{72B82437-DF33-866B-08F9-6EBA0BF8BCA9}"/>
              </a:ext>
            </a:extLst>
          </p:cNvPr>
          <p:cNvSpPr/>
          <p:nvPr/>
        </p:nvSpPr>
        <p:spPr>
          <a:xfrm>
            <a:off x="7825840" y="3493400"/>
            <a:ext cx="607984" cy="487938"/>
          </a:xfrm>
          <a:prstGeom prst="roundRect">
            <a:avLst/>
          </a:prstGeom>
          <a:solidFill>
            <a:srgbClr val="9D98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57" name="직사각형 78">
            <a:extLst>
              <a:ext uri="{FF2B5EF4-FFF2-40B4-BE49-F238E27FC236}">
                <a16:creationId xmlns:a16="http://schemas.microsoft.com/office/drawing/2014/main" id="{AC749EDB-7E88-F975-850C-B56A14DF0384}"/>
              </a:ext>
            </a:extLst>
          </p:cNvPr>
          <p:cNvSpPr/>
          <p:nvPr/>
        </p:nvSpPr>
        <p:spPr>
          <a:xfrm>
            <a:off x="8782939" y="3020871"/>
            <a:ext cx="130312" cy="1432997"/>
          </a:xfrm>
          <a:prstGeom prst="rect">
            <a:avLst/>
          </a:prstGeom>
          <a:solidFill>
            <a:srgbClr val="9D98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십자형 79">
            <a:extLst>
              <a:ext uri="{FF2B5EF4-FFF2-40B4-BE49-F238E27FC236}">
                <a16:creationId xmlns:a16="http://schemas.microsoft.com/office/drawing/2014/main" id="{038CA367-C788-2C3D-A92F-5778C3BE019A}"/>
              </a:ext>
            </a:extLst>
          </p:cNvPr>
          <p:cNvSpPr/>
          <p:nvPr/>
        </p:nvSpPr>
        <p:spPr>
          <a:xfrm>
            <a:off x="7994557" y="3604079"/>
            <a:ext cx="265973" cy="266579"/>
          </a:xfrm>
          <a:prstGeom prst="plus">
            <a:avLst>
              <a:gd name="adj" fmla="val 3929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직선 화살표 연결선 80">
            <a:extLst>
              <a:ext uri="{FF2B5EF4-FFF2-40B4-BE49-F238E27FC236}">
                <a16:creationId xmlns:a16="http://schemas.microsoft.com/office/drawing/2014/main" id="{3152DBF8-A3FC-0850-6B55-E3A2EEA03441}"/>
              </a:ext>
            </a:extLst>
          </p:cNvPr>
          <p:cNvCxnSpPr>
            <a:stCxn id="54" idx="3"/>
            <a:endCxn id="56" idx="1"/>
          </p:cNvCxnSpPr>
          <p:nvPr/>
        </p:nvCxnSpPr>
        <p:spPr>
          <a:xfrm flipV="1">
            <a:off x="7480505" y="3737369"/>
            <a:ext cx="345335" cy="1"/>
          </a:xfrm>
          <a:prstGeom prst="straightConnector1">
            <a:avLst/>
          </a:prstGeom>
          <a:ln w="19050">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81">
            <a:extLst>
              <a:ext uri="{FF2B5EF4-FFF2-40B4-BE49-F238E27FC236}">
                <a16:creationId xmlns:a16="http://schemas.microsoft.com/office/drawing/2014/main" id="{353C22B2-FA55-BC37-7DA4-6E6E3208BC30}"/>
              </a:ext>
            </a:extLst>
          </p:cNvPr>
          <p:cNvCxnSpPr/>
          <p:nvPr/>
        </p:nvCxnSpPr>
        <p:spPr>
          <a:xfrm flipV="1">
            <a:off x="8429873" y="3737368"/>
            <a:ext cx="345335" cy="1"/>
          </a:xfrm>
          <a:prstGeom prst="straightConnector1">
            <a:avLst/>
          </a:prstGeom>
          <a:ln w="19050">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63" name="직선 화살표 연결선 82">
            <a:extLst>
              <a:ext uri="{FF2B5EF4-FFF2-40B4-BE49-F238E27FC236}">
                <a16:creationId xmlns:a16="http://schemas.microsoft.com/office/drawing/2014/main" id="{B133C017-77FC-AA08-1378-07A2A4309B61}"/>
              </a:ext>
            </a:extLst>
          </p:cNvPr>
          <p:cNvCxnSpPr>
            <a:endCxn id="70" idx="1"/>
          </p:cNvCxnSpPr>
          <p:nvPr/>
        </p:nvCxnSpPr>
        <p:spPr>
          <a:xfrm>
            <a:off x="6233678" y="4749063"/>
            <a:ext cx="474702" cy="2617"/>
          </a:xfrm>
          <a:prstGeom prst="straightConnector1">
            <a:avLst/>
          </a:prstGeom>
          <a:ln w="19050">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연결선 83">
            <a:extLst>
              <a:ext uri="{FF2B5EF4-FFF2-40B4-BE49-F238E27FC236}">
                <a16:creationId xmlns:a16="http://schemas.microsoft.com/office/drawing/2014/main" id="{7E16BF97-4724-FC06-CFF2-396082623237}"/>
              </a:ext>
            </a:extLst>
          </p:cNvPr>
          <p:cNvCxnSpPr>
            <a:endCxn id="51" idx="2"/>
          </p:cNvCxnSpPr>
          <p:nvPr/>
        </p:nvCxnSpPr>
        <p:spPr>
          <a:xfrm flipV="1">
            <a:off x="6233678" y="4453868"/>
            <a:ext cx="0" cy="295195"/>
          </a:xfrm>
          <a:prstGeom prst="line">
            <a:avLst/>
          </a:prstGeom>
          <a:ln w="19050">
            <a:solidFill>
              <a:srgbClr val="4F81BD"/>
            </a:solidFill>
          </a:ln>
        </p:spPr>
        <p:style>
          <a:lnRef idx="1">
            <a:schemeClr val="accent1"/>
          </a:lnRef>
          <a:fillRef idx="0">
            <a:schemeClr val="accent1"/>
          </a:fillRef>
          <a:effectRef idx="0">
            <a:schemeClr val="accent1"/>
          </a:effectRef>
          <a:fontRef idx="minor">
            <a:schemeClr val="tx1"/>
          </a:fontRef>
        </p:style>
      </p:cxnSp>
      <p:sp>
        <p:nvSpPr>
          <p:cNvPr id="70" name="사각형: 둥근 모서리 113">
            <a:extLst>
              <a:ext uri="{FF2B5EF4-FFF2-40B4-BE49-F238E27FC236}">
                <a16:creationId xmlns:a16="http://schemas.microsoft.com/office/drawing/2014/main" id="{B873FF09-EFDB-F825-4184-DA54CEC798D2}"/>
              </a:ext>
            </a:extLst>
          </p:cNvPr>
          <p:cNvSpPr/>
          <p:nvPr/>
        </p:nvSpPr>
        <p:spPr>
          <a:xfrm>
            <a:off x="6708380" y="4534940"/>
            <a:ext cx="658510" cy="433480"/>
          </a:xfrm>
          <a:prstGeom prst="roundRect">
            <a:avLst/>
          </a:prstGeom>
          <a:solidFill>
            <a:srgbClr val="9D9898"/>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900" b="1" err="1">
                <a:latin typeface="Arial" panose="020B0604020202020204" pitchFamily="34" charset="0"/>
                <a:cs typeface="Arial" panose="020B0604020202020204" pitchFamily="34" charset="0"/>
              </a:rPr>
              <a:t>Conv</a:t>
            </a:r>
            <a:endParaRPr lang="en-US" altLang="ko-KR" sz="900" b="1">
              <a:latin typeface="Arial" panose="020B0604020202020204" pitchFamily="34" charset="0"/>
              <a:cs typeface="Arial" panose="020B0604020202020204" pitchFamily="34" charset="0"/>
            </a:endParaRPr>
          </a:p>
          <a:p>
            <a:pPr algn="ctr"/>
            <a:r>
              <a:rPr lang="en-US" altLang="ko-KR" sz="900" b="1">
                <a:latin typeface="Arial" panose="020B0604020202020204" pitchFamily="34" charset="0"/>
                <a:cs typeface="Arial" panose="020B0604020202020204" pitchFamily="34" charset="0"/>
              </a:rPr>
              <a:t>1x1x1</a:t>
            </a:r>
            <a:endParaRPr lang="ko-KR" altLang="en-US" sz="900" b="1">
              <a:latin typeface="Arial" panose="020B0604020202020204" pitchFamily="34" charset="0"/>
              <a:cs typeface="Arial" panose="020B0604020202020204" pitchFamily="34" charset="0"/>
            </a:endParaRPr>
          </a:p>
        </p:txBody>
      </p:sp>
      <p:cxnSp>
        <p:nvCxnSpPr>
          <p:cNvPr id="71" name="직선 화살표 연결선 85">
            <a:extLst>
              <a:ext uri="{FF2B5EF4-FFF2-40B4-BE49-F238E27FC236}">
                <a16:creationId xmlns:a16="http://schemas.microsoft.com/office/drawing/2014/main" id="{A91E5D3C-3E61-8280-3B8B-07007D1412DC}"/>
              </a:ext>
            </a:extLst>
          </p:cNvPr>
          <p:cNvCxnSpPr>
            <a:endCxn id="56" idx="2"/>
          </p:cNvCxnSpPr>
          <p:nvPr/>
        </p:nvCxnSpPr>
        <p:spPr>
          <a:xfrm flipV="1">
            <a:off x="8129832" y="3981338"/>
            <a:ext cx="0" cy="767725"/>
          </a:xfrm>
          <a:prstGeom prst="straightConnector1">
            <a:avLst/>
          </a:prstGeom>
          <a:ln w="19050">
            <a:solidFill>
              <a:srgbClr val="4F81BD"/>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연결선 86">
            <a:extLst>
              <a:ext uri="{FF2B5EF4-FFF2-40B4-BE49-F238E27FC236}">
                <a16:creationId xmlns:a16="http://schemas.microsoft.com/office/drawing/2014/main" id="{CAF8587C-E8E4-93D6-54A4-9A3FBBF88430}"/>
              </a:ext>
            </a:extLst>
          </p:cNvPr>
          <p:cNvCxnSpPr>
            <a:stCxn id="70" idx="3"/>
          </p:cNvCxnSpPr>
          <p:nvPr/>
        </p:nvCxnSpPr>
        <p:spPr>
          <a:xfrm>
            <a:off x="7366890" y="4751680"/>
            <a:ext cx="760653" cy="0"/>
          </a:xfrm>
          <a:prstGeom prst="line">
            <a:avLst/>
          </a:prstGeom>
          <a:ln w="19050">
            <a:solidFill>
              <a:srgbClr val="4F81BD"/>
            </a:solidFill>
          </a:ln>
        </p:spPr>
        <p:style>
          <a:lnRef idx="1">
            <a:schemeClr val="accent1"/>
          </a:lnRef>
          <a:fillRef idx="0">
            <a:schemeClr val="accent1"/>
          </a:fillRef>
          <a:effectRef idx="0">
            <a:schemeClr val="accent1"/>
          </a:effectRef>
          <a:fontRef idx="minor">
            <a:schemeClr val="tx1"/>
          </a:fontRef>
        </p:style>
      </p:cxnSp>
      <p:sp>
        <p:nvSpPr>
          <p:cNvPr id="73" name="내용 개체 틀 1">
            <a:extLst>
              <a:ext uri="{FF2B5EF4-FFF2-40B4-BE49-F238E27FC236}">
                <a16:creationId xmlns:a16="http://schemas.microsoft.com/office/drawing/2014/main" id="{08500FC9-874F-8DF2-E9F9-955C1C8BD086}"/>
              </a:ext>
            </a:extLst>
          </p:cNvPr>
          <p:cNvSpPr txBox="1">
            <a:spLocks/>
          </p:cNvSpPr>
          <p:nvPr/>
        </p:nvSpPr>
        <p:spPr bwMode="auto">
          <a:xfrm>
            <a:off x="5950842" y="3060737"/>
            <a:ext cx="1152128"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100" b="1" err="1"/>
              <a:t>Conv</a:t>
            </a:r>
            <a:endParaRPr kumimoji="0" lang="en-US" altLang="ko-KR" sz="1100" b="1"/>
          </a:p>
          <a:p>
            <a:pPr marL="0" indent="0" algn="ctr">
              <a:buNone/>
            </a:pPr>
            <a:r>
              <a:rPr kumimoji="0" lang="en-US" altLang="ko-KR" sz="1100" b="1"/>
              <a:t>3x3x3</a:t>
            </a:r>
          </a:p>
        </p:txBody>
      </p:sp>
      <p:sp>
        <p:nvSpPr>
          <p:cNvPr id="74" name="내용 개체 틀 1">
            <a:extLst>
              <a:ext uri="{FF2B5EF4-FFF2-40B4-BE49-F238E27FC236}">
                <a16:creationId xmlns:a16="http://schemas.microsoft.com/office/drawing/2014/main" id="{65914AAA-FC5D-0B2B-F118-358EE4BC5A47}"/>
              </a:ext>
            </a:extLst>
          </p:cNvPr>
          <p:cNvSpPr txBox="1">
            <a:spLocks/>
          </p:cNvSpPr>
          <p:nvPr/>
        </p:nvSpPr>
        <p:spPr bwMode="auto">
          <a:xfrm>
            <a:off x="6289849" y="3930253"/>
            <a:ext cx="466242"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100" b="1" err="1"/>
              <a:t>Relu</a:t>
            </a:r>
            <a:endParaRPr kumimoji="0" lang="en-US" altLang="ko-KR" sz="1100" b="1"/>
          </a:p>
        </p:txBody>
      </p:sp>
      <p:sp>
        <p:nvSpPr>
          <p:cNvPr id="75" name="내용 개체 틀 1">
            <a:extLst>
              <a:ext uri="{FF2B5EF4-FFF2-40B4-BE49-F238E27FC236}">
                <a16:creationId xmlns:a16="http://schemas.microsoft.com/office/drawing/2014/main" id="{F9EABCDA-5EFB-AE5A-1B18-1C3BDDD42013}"/>
              </a:ext>
            </a:extLst>
          </p:cNvPr>
          <p:cNvSpPr txBox="1">
            <a:spLocks/>
          </p:cNvSpPr>
          <p:nvPr/>
        </p:nvSpPr>
        <p:spPr bwMode="auto">
          <a:xfrm>
            <a:off x="6552508" y="3060737"/>
            <a:ext cx="1152128"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100" b="1" err="1"/>
              <a:t>Conv</a:t>
            </a:r>
            <a:endParaRPr kumimoji="0" lang="en-US" altLang="ko-KR" sz="1100" b="1"/>
          </a:p>
          <a:p>
            <a:pPr marL="0" indent="0" algn="ctr">
              <a:buNone/>
            </a:pPr>
            <a:r>
              <a:rPr lang="en-US" altLang="ko-KR" sz="1100" b="1"/>
              <a:t>3x</a:t>
            </a:r>
            <a:r>
              <a:rPr kumimoji="0" lang="en-US" altLang="ko-KR" sz="1100" b="1"/>
              <a:t>3x3</a:t>
            </a:r>
          </a:p>
        </p:txBody>
      </p:sp>
      <p:sp>
        <p:nvSpPr>
          <p:cNvPr id="76" name="내용 개체 틀 1">
            <a:extLst>
              <a:ext uri="{FF2B5EF4-FFF2-40B4-BE49-F238E27FC236}">
                <a16:creationId xmlns:a16="http://schemas.microsoft.com/office/drawing/2014/main" id="{DE2B774F-D087-5E1E-1FF3-4E84C5206697}"/>
              </a:ext>
            </a:extLst>
          </p:cNvPr>
          <p:cNvSpPr txBox="1">
            <a:spLocks/>
          </p:cNvSpPr>
          <p:nvPr/>
        </p:nvSpPr>
        <p:spPr bwMode="auto">
          <a:xfrm>
            <a:off x="6891515" y="3930253"/>
            <a:ext cx="466242"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100" b="1" err="1"/>
              <a:t>Relu</a:t>
            </a:r>
            <a:endParaRPr kumimoji="0" lang="en-US" altLang="ko-KR" sz="1100" b="1"/>
          </a:p>
        </p:txBody>
      </p:sp>
      <p:cxnSp>
        <p:nvCxnSpPr>
          <p:cNvPr id="88" name="직선 연결선 100">
            <a:extLst>
              <a:ext uri="{FF2B5EF4-FFF2-40B4-BE49-F238E27FC236}">
                <a16:creationId xmlns:a16="http://schemas.microsoft.com/office/drawing/2014/main" id="{07896170-F0CA-1380-7FA7-7C2B276BCDA4}"/>
              </a:ext>
            </a:extLst>
          </p:cNvPr>
          <p:cNvCxnSpPr>
            <a:cxnSpLocks/>
          </p:cNvCxnSpPr>
          <p:nvPr/>
        </p:nvCxnSpPr>
        <p:spPr>
          <a:xfrm flipV="1">
            <a:off x="4978132" y="2371471"/>
            <a:ext cx="996965" cy="932504"/>
          </a:xfrm>
          <a:prstGeom prst="line">
            <a:avLst/>
          </a:prstGeom>
          <a:ln w="28575">
            <a:solidFill>
              <a:srgbClr val="202A3E"/>
            </a:solidFill>
            <a:prstDash val="sysDash"/>
          </a:ln>
        </p:spPr>
        <p:style>
          <a:lnRef idx="1">
            <a:schemeClr val="accent1"/>
          </a:lnRef>
          <a:fillRef idx="0">
            <a:schemeClr val="accent1"/>
          </a:fillRef>
          <a:effectRef idx="0">
            <a:schemeClr val="accent1"/>
          </a:effectRef>
          <a:fontRef idx="minor">
            <a:schemeClr val="tx1"/>
          </a:fontRef>
        </p:style>
      </p:cxnSp>
      <p:cxnSp>
        <p:nvCxnSpPr>
          <p:cNvPr id="89" name="직선 연결선 101">
            <a:extLst>
              <a:ext uri="{FF2B5EF4-FFF2-40B4-BE49-F238E27FC236}">
                <a16:creationId xmlns:a16="http://schemas.microsoft.com/office/drawing/2014/main" id="{EC54382E-6E53-3A96-4173-2AD975779998}"/>
              </a:ext>
            </a:extLst>
          </p:cNvPr>
          <p:cNvCxnSpPr>
            <a:cxnSpLocks/>
          </p:cNvCxnSpPr>
          <p:nvPr/>
        </p:nvCxnSpPr>
        <p:spPr>
          <a:xfrm>
            <a:off x="4978132" y="4326510"/>
            <a:ext cx="977089" cy="728350"/>
          </a:xfrm>
          <a:prstGeom prst="line">
            <a:avLst/>
          </a:prstGeom>
          <a:ln w="28575">
            <a:solidFill>
              <a:srgbClr val="202A3E"/>
            </a:solidFill>
            <a:prstDash val="sysDash"/>
          </a:ln>
        </p:spPr>
        <p:style>
          <a:lnRef idx="1">
            <a:schemeClr val="accent1"/>
          </a:lnRef>
          <a:fillRef idx="0">
            <a:schemeClr val="accent1"/>
          </a:fillRef>
          <a:effectRef idx="0">
            <a:schemeClr val="accent1"/>
          </a:effectRef>
          <a:fontRef idx="minor">
            <a:schemeClr val="tx1"/>
          </a:fontRef>
        </p:style>
      </p:cxnSp>
      <p:sp>
        <p:nvSpPr>
          <p:cNvPr id="91" name="내용 개체 틀 1">
            <a:extLst>
              <a:ext uri="{FF2B5EF4-FFF2-40B4-BE49-F238E27FC236}">
                <a16:creationId xmlns:a16="http://schemas.microsoft.com/office/drawing/2014/main" id="{D3971AA9-6DB3-9E58-CC05-1CBAEE14C359}"/>
              </a:ext>
            </a:extLst>
          </p:cNvPr>
          <p:cNvSpPr txBox="1">
            <a:spLocks/>
          </p:cNvSpPr>
          <p:nvPr/>
        </p:nvSpPr>
        <p:spPr bwMode="auto">
          <a:xfrm>
            <a:off x="347385" y="2292907"/>
            <a:ext cx="1132397"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52 x 1432 x 1432</a:t>
            </a:r>
          </a:p>
        </p:txBody>
      </p:sp>
      <p:sp>
        <p:nvSpPr>
          <p:cNvPr id="92" name="내용 개체 틀 1">
            <a:extLst>
              <a:ext uri="{FF2B5EF4-FFF2-40B4-BE49-F238E27FC236}">
                <a16:creationId xmlns:a16="http://schemas.microsoft.com/office/drawing/2014/main" id="{229291F9-605D-1B03-6342-B5A8816B5D63}"/>
              </a:ext>
            </a:extLst>
          </p:cNvPr>
          <p:cNvSpPr txBox="1">
            <a:spLocks/>
          </p:cNvSpPr>
          <p:nvPr/>
        </p:nvSpPr>
        <p:spPr bwMode="auto">
          <a:xfrm>
            <a:off x="313432" y="4021759"/>
            <a:ext cx="936104"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32 x 64 x 64</a:t>
            </a:r>
          </a:p>
        </p:txBody>
      </p:sp>
      <p:sp>
        <p:nvSpPr>
          <p:cNvPr id="93" name="내용 개체 틀 1">
            <a:extLst>
              <a:ext uri="{FF2B5EF4-FFF2-40B4-BE49-F238E27FC236}">
                <a16:creationId xmlns:a16="http://schemas.microsoft.com/office/drawing/2014/main" id="{D988558E-CF6F-6944-CE0F-BF8BE91133F4}"/>
              </a:ext>
            </a:extLst>
          </p:cNvPr>
          <p:cNvSpPr txBox="1">
            <a:spLocks/>
          </p:cNvSpPr>
          <p:nvPr/>
        </p:nvSpPr>
        <p:spPr bwMode="auto">
          <a:xfrm rot="5400000">
            <a:off x="2397410" y="1238426"/>
            <a:ext cx="1132396" cy="5064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200" b="1"/>
              <a:t>Ground truth</a:t>
            </a:r>
          </a:p>
        </p:txBody>
      </p:sp>
      <p:cxnSp>
        <p:nvCxnSpPr>
          <p:cNvPr id="44" name="직선 화살표 연결선 67">
            <a:extLst>
              <a:ext uri="{FF2B5EF4-FFF2-40B4-BE49-F238E27FC236}">
                <a16:creationId xmlns:a16="http://schemas.microsoft.com/office/drawing/2014/main" id="{0F493020-CA21-E5D6-CDF0-31F16BC5BEC5}"/>
              </a:ext>
            </a:extLst>
          </p:cNvPr>
          <p:cNvCxnSpPr/>
          <p:nvPr/>
        </p:nvCxnSpPr>
        <p:spPr>
          <a:xfrm flipH="1" flipV="1">
            <a:off x="1300657" y="4294415"/>
            <a:ext cx="3028084" cy="72126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7" name="내용 개체 틀 1">
            <a:extLst>
              <a:ext uri="{FF2B5EF4-FFF2-40B4-BE49-F238E27FC236}">
                <a16:creationId xmlns:a16="http://schemas.microsoft.com/office/drawing/2014/main" id="{BC813838-F30F-7E34-E18A-F127FF1004CD}"/>
              </a:ext>
            </a:extLst>
          </p:cNvPr>
          <p:cNvSpPr txBox="1">
            <a:spLocks/>
          </p:cNvSpPr>
          <p:nvPr/>
        </p:nvSpPr>
        <p:spPr bwMode="auto">
          <a:xfrm>
            <a:off x="1226033" y="4051177"/>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128</a:t>
            </a:r>
          </a:p>
        </p:txBody>
      </p:sp>
      <p:sp>
        <p:nvSpPr>
          <p:cNvPr id="78" name="내용 개체 틀 1">
            <a:extLst>
              <a:ext uri="{FF2B5EF4-FFF2-40B4-BE49-F238E27FC236}">
                <a16:creationId xmlns:a16="http://schemas.microsoft.com/office/drawing/2014/main" id="{EE34085E-86D1-3AB6-66BB-CCF9F9F81D63}"/>
              </a:ext>
            </a:extLst>
          </p:cNvPr>
          <p:cNvSpPr txBox="1">
            <a:spLocks/>
          </p:cNvSpPr>
          <p:nvPr/>
        </p:nvSpPr>
        <p:spPr bwMode="auto">
          <a:xfrm>
            <a:off x="1587142" y="4128923"/>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256</a:t>
            </a:r>
          </a:p>
        </p:txBody>
      </p:sp>
      <p:sp>
        <p:nvSpPr>
          <p:cNvPr id="79" name="내용 개체 틀 1">
            <a:extLst>
              <a:ext uri="{FF2B5EF4-FFF2-40B4-BE49-F238E27FC236}">
                <a16:creationId xmlns:a16="http://schemas.microsoft.com/office/drawing/2014/main" id="{4CAB6CFE-9CBD-EFCD-A793-8C02E157A875}"/>
              </a:ext>
            </a:extLst>
          </p:cNvPr>
          <p:cNvSpPr txBox="1">
            <a:spLocks/>
          </p:cNvSpPr>
          <p:nvPr/>
        </p:nvSpPr>
        <p:spPr bwMode="auto">
          <a:xfrm>
            <a:off x="1935249" y="4241858"/>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512</a:t>
            </a:r>
          </a:p>
        </p:txBody>
      </p:sp>
      <p:sp>
        <p:nvSpPr>
          <p:cNvPr id="80" name="내용 개체 틀 1">
            <a:extLst>
              <a:ext uri="{FF2B5EF4-FFF2-40B4-BE49-F238E27FC236}">
                <a16:creationId xmlns:a16="http://schemas.microsoft.com/office/drawing/2014/main" id="{6831C486-4ED9-F5D6-B277-AEEF9241E5CF}"/>
              </a:ext>
            </a:extLst>
          </p:cNvPr>
          <p:cNvSpPr txBox="1">
            <a:spLocks/>
          </p:cNvSpPr>
          <p:nvPr/>
        </p:nvSpPr>
        <p:spPr bwMode="auto">
          <a:xfrm>
            <a:off x="2291336" y="4326510"/>
            <a:ext cx="460011"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1024</a:t>
            </a:r>
          </a:p>
        </p:txBody>
      </p:sp>
      <p:sp>
        <p:nvSpPr>
          <p:cNvPr id="81" name="내용 개체 틀 1">
            <a:extLst>
              <a:ext uri="{FF2B5EF4-FFF2-40B4-BE49-F238E27FC236}">
                <a16:creationId xmlns:a16="http://schemas.microsoft.com/office/drawing/2014/main" id="{F546808B-591B-79A3-F286-91CB2BEEFBC8}"/>
              </a:ext>
            </a:extLst>
          </p:cNvPr>
          <p:cNvSpPr txBox="1">
            <a:spLocks/>
          </p:cNvSpPr>
          <p:nvPr/>
        </p:nvSpPr>
        <p:spPr bwMode="auto">
          <a:xfrm>
            <a:off x="2727044" y="4424451"/>
            <a:ext cx="460012"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2048</a:t>
            </a:r>
          </a:p>
        </p:txBody>
      </p:sp>
      <p:sp>
        <p:nvSpPr>
          <p:cNvPr id="82" name="내용 개체 틀 1">
            <a:extLst>
              <a:ext uri="{FF2B5EF4-FFF2-40B4-BE49-F238E27FC236}">
                <a16:creationId xmlns:a16="http://schemas.microsoft.com/office/drawing/2014/main" id="{DEDBBA87-E6AB-E3FA-18D0-04A2C902571C}"/>
              </a:ext>
            </a:extLst>
          </p:cNvPr>
          <p:cNvSpPr txBox="1">
            <a:spLocks/>
          </p:cNvSpPr>
          <p:nvPr/>
        </p:nvSpPr>
        <p:spPr bwMode="auto">
          <a:xfrm>
            <a:off x="4249800" y="4772438"/>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128</a:t>
            </a:r>
          </a:p>
        </p:txBody>
      </p:sp>
      <p:sp>
        <p:nvSpPr>
          <p:cNvPr id="83" name="내용 개체 틀 1">
            <a:extLst>
              <a:ext uri="{FF2B5EF4-FFF2-40B4-BE49-F238E27FC236}">
                <a16:creationId xmlns:a16="http://schemas.microsoft.com/office/drawing/2014/main" id="{32BB2326-0382-AFCA-E56C-1E00A6634255}"/>
              </a:ext>
            </a:extLst>
          </p:cNvPr>
          <p:cNvSpPr txBox="1">
            <a:spLocks/>
          </p:cNvSpPr>
          <p:nvPr/>
        </p:nvSpPr>
        <p:spPr bwMode="auto">
          <a:xfrm>
            <a:off x="3892471" y="4707894"/>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256</a:t>
            </a:r>
          </a:p>
        </p:txBody>
      </p:sp>
      <p:sp>
        <p:nvSpPr>
          <p:cNvPr id="86" name="내용 개체 틀 1">
            <a:extLst>
              <a:ext uri="{FF2B5EF4-FFF2-40B4-BE49-F238E27FC236}">
                <a16:creationId xmlns:a16="http://schemas.microsoft.com/office/drawing/2014/main" id="{058B9795-E860-C0F9-0EF6-B489F4AFA020}"/>
              </a:ext>
            </a:extLst>
          </p:cNvPr>
          <p:cNvSpPr txBox="1">
            <a:spLocks/>
          </p:cNvSpPr>
          <p:nvPr/>
        </p:nvSpPr>
        <p:spPr bwMode="auto">
          <a:xfrm>
            <a:off x="3551602" y="4618077"/>
            <a:ext cx="418226"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512</a:t>
            </a:r>
          </a:p>
        </p:txBody>
      </p:sp>
      <p:sp>
        <p:nvSpPr>
          <p:cNvPr id="87" name="내용 개체 틀 1">
            <a:extLst>
              <a:ext uri="{FF2B5EF4-FFF2-40B4-BE49-F238E27FC236}">
                <a16:creationId xmlns:a16="http://schemas.microsoft.com/office/drawing/2014/main" id="{E81DD500-6DC3-B737-F67B-C3415E53B8D5}"/>
              </a:ext>
            </a:extLst>
          </p:cNvPr>
          <p:cNvSpPr txBox="1">
            <a:spLocks/>
          </p:cNvSpPr>
          <p:nvPr/>
        </p:nvSpPr>
        <p:spPr bwMode="auto">
          <a:xfrm>
            <a:off x="3174448" y="4524807"/>
            <a:ext cx="458040"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1024</a:t>
            </a:r>
          </a:p>
        </p:txBody>
      </p:sp>
      <p:sp>
        <p:nvSpPr>
          <p:cNvPr id="23" name="직사각형 10">
            <a:extLst>
              <a:ext uri="{FF2B5EF4-FFF2-40B4-BE49-F238E27FC236}">
                <a16:creationId xmlns:a16="http://schemas.microsoft.com/office/drawing/2014/main" id="{A3AFFA27-3992-EA9D-5A37-66C3C631AD08}"/>
              </a:ext>
            </a:extLst>
          </p:cNvPr>
          <p:cNvSpPr/>
          <p:nvPr/>
        </p:nvSpPr>
        <p:spPr>
          <a:xfrm rot="5400000">
            <a:off x="1250902" y="1189442"/>
            <a:ext cx="215487" cy="267060"/>
          </a:xfrm>
          <a:prstGeom prst="rect">
            <a:avLst/>
          </a:prstGeom>
          <a:noFill/>
          <a:ln w="19050">
            <a:solidFill>
              <a:srgbClr val="C00000"/>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9" name="직사각형 10">
            <a:extLst>
              <a:ext uri="{FF2B5EF4-FFF2-40B4-BE49-F238E27FC236}">
                <a16:creationId xmlns:a16="http://schemas.microsoft.com/office/drawing/2014/main" id="{5CC09E7B-0F6D-6037-6316-A382715C9FA6}"/>
              </a:ext>
            </a:extLst>
          </p:cNvPr>
          <p:cNvSpPr/>
          <p:nvPr/>
        </p:nvSpPr>
        <p:spPr>
          <a:xfrm rot="5400000">
            <a:off x="2686146" y="1189443"/>
            <a:ext cx="215487" cy="267060"/>
          </a:xfrm>
          <a:prstGeom prst="rect">
            <a:avLst/>
          </a:prstGeom>
          <a:noFill/>
          <a:ln w="19050">
            <a:solidFill>
              <a:srgbClr val="C00000"/>
            </a:solidFill>
            <a:prstDash val="sysDash"/>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13" name="내용 개체 틀 1">
            <a:extLst>
              <a:ext uri="{FF2B5EF4-FFF2-40B4-BE49-F238E27FC236}">
                <a16:creationId xmlns:a16="http://schemas.microsoft.com/office/drawing/2014/main" id="{3618464C-7E3F-FE58-9F8E-1424B6D2F262}"/>
              </a:ext>
            </a:extLst>
          </p:cNvPr>
          <p:cNvSpPr txBox="1">
            <a:spLocks/>
          </p:cNvSpPr>
          <p:nvPr/>
        </p:nvSpPr>
        <p:spPr bwMode="auto">
          <a:xfrm rot="16200000">
            <a:off x="-413592" y="1268038"/>
            <a:ext cx="1412637" cy="5064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ko-KR" sz="1200" b="1" err="1"/>
              <a:t>Brightfiled</a:t>
            </a:r>
            <a:r>
              <a:rPr lang="en-US" altLang="ko-KR" sz="1200" b="1"/>
              <a:t> z stacks</a:t>
            </a:r>
            <a:endParaRPr kumimoji="0" lang="en-US" altLang="ko-KR" sz="1200" b="1"/>
          </a:p>
        </p:txBody>
      </p:sp>
      <p:pic>
        <p:nvPicPr>
          <p:cNvPr id="68" name="Picture 67">
            <a:extLst>
              <a:ext uri="{FF2B5EF4-FFF2-40B4-BE49-F238E27FC236}">
                <a16:creationId xmlns:a16="http://schemas.microsoft.com/office/drawing/2014/main" id="{77502EC1-00D4-1A4D-646B-B693A1C8297E}"/>
              </a:ext>
            </a:extLst>
          </p:cNvPr>
          <p:cNvPicPr>
            <a:picLocks noChangeAspect="1"/>
          </p:cNvPicPr>
          <p:nvPr/>
        </p:nvPicPr>
        <p:blipFill>
          <a:blip r:embed="rId7"/>
          <a:stretch>
            <a:fillRect/>
          </a:stretch>
        </p:blipFill>
        <p:spPr>
          <a:xfrm>
            <a:off x="-177655" y="2723099"/>
            <a:ext cx="1074978" cy="1074978"/>
          </a:xfrm>
          <a:prstGeom prst="rect">
            <a:avLst/>
          </a:prstGeom>
          <a:scene3d>
            <a:camera prst="orthographicFront">
              <a:rot lat="2100000" lon="18000000" rev="0"/>
            </a:camera>
            <a:lightRig rig="threePt" dir="t"/>
          </a:scene3d>
        </p:spPr>
      </p:pic>
      <p:pic>
        <p:nvPicPr>
          <p:cNvPr id="96" name="Picture 95">
            <a:extLst>
              <a:ext uri="{FF2B5EF4-FFF2-40B4-BE49-F238E27FC236}">
                <a16:creationId xmlns:a16="http://schemas.microsoft.com/office/drawing/2014/main" id="{9CFEAF3E-AFFE-B977-7889-3E8146498167}"/>
              </a:ext>
            </a:extLst>
          </p:cNvPr>
          <p:cNvPicPr>
            <a:picLocks noChangeAspect="1"/>
          </p:cNvPicPr>
          <p:nvPr/>
        </p:nvPicPr>
        <p:blipFill>
          <a:blip r:embed="rId8"/>
          <a:stretch>
            <a:fillRect/>
          </a:stretch>
        </p:blipFill>
        <p:spPr>
          <a:xfrm>
            <a:off x="123447" y="2765830"/>
            <a:ext cx="1043071" cy="1043071"/>
          </a:xfrm>
          <a:prstGeom prst="rect">
            <a:avLst/>
          </a:prstGeom>
          <a:scene3d>
            <a:camera prst="orthographicFront">
              <a:rot lat="2100000" lon="18000000" rev="0"/>
            </a:camera>
            <a:lightRig rig="threePt" dir="t"/>
          </a:scene3d>
        </p:spPr>
      </p:pic>
      <p:pic>
        <p:nvPicPr>
          <p:cNvPr id="84" name="Picture 83">
            <a:extLst>
              <a:ext uri="{FF2B5EF4-FFF2-40B4-BE49-F238E27FC236}">
                <a16:creationId xmlns:a16="http://schemas.microsoft.com/office/drawing/2014/main" id="{170019EC-C4FD-DBA3-FEA9-60C23D3E3632}"/>
              </a:ext>
            </a:extLst>
          </p:cNvPr>
          <p:cNvPicPr>
            <a:picLocks noChangeAspect="1"/>
          </p:cNvPicPr>
          <p:nvPr/>
        </p:nvPicPr>
        <p:blipFill>
          <a:blip r:embed="rId9"/>
          <a:stretch>
            <a:fillRect/>
          </a:stretch>
        </p:blipFill>
        <p:spPr>
          <a:xfrm>
            <a:off x="397589" y="2785213"/>
            <a:ext cx="1044247" cy="1043071"/>
          </a:xfrm>
          <a:prstGeom prst="rect">
            <a:avLst/>
          </a:prstGeom>
          <a:scene3d>
            <a:camera prst="orthographicFront">
              <a:rot lat="2100000" lon="18000000" rev="0"/>
            </a:camera>
            <a:lightRig rig="threePt" dir="t"/>
          </a:scene3d>
        </p:spPr>
      </p:pic>
      <p:pic>
        <p:nvPicPr>
          <p:cNvPr id="97" name="Picture 96">
            <a:extLst>
              <a:ext uri="{FF2B5EF4-FFF2-40B4-BE49-F238E27FC236}">
                <a16:creationId xmlns:a16="http://schemas.microsoft.com/office/drawing/2014/main" id="{78001F02-FA61-A013-7AC9-E0236EF29BBF}"/>
              </a:ext>
            </a:extLst>
          </p:cNvPr>
          <p:cNvPicPr>
            <a:picLocks noChangeAspect="1"/>
          </p:cNvPicPr>
          <p:nvPr/>
        </p:nvPicPr>
        <p:blipFill>
          <a:blip r:embed="rId10"/>
          <a:stretch>
            <a:fillRect/>
          </a:stretch>
        </p:blipFill>
        <p:spPr>
          <a:xfrm>
            <a:off x="695005" y="2802693"/>
            <a:ext cx="1032582" cy="1043071"/>
          </a:xfrm>
          <a:prstGeom prst="rect">
            <a:avLst/>
          </a:prstGeom>
          <a:scene3d>
            <a:camera prst="orthographicFront">
              <a:rot lat="2100000" lon="18000000" rev="0"/>
            </a:camera>
            <a:lightRig rig="threePt" dir="t"/>
          </a:scene3d>
        </p:spPr>
      </p:pic>
      <p:pic>
        <p:nvPicPr>
          <p:cNvPr id="85" name="Picture 84">
            <a:extLst>
              <a:ext uri="{FF2B5EF4-FFF2-40B4-BE49-F238E27FC236}">
                <a16:creationId xmlns:a16="http://schemas.microsoft.com/office/drawing/2014/main" id="{01C4A049-1D6A-3714-D3F6-2AB808D52C30}"/>
              </a:ext>
            </a:extLst>
          </p:cNvPr>
          <p:cNvPicPr>
            <a:picLocks noChangeAspect="1"/>
          </p:cNvPicPr>
          <p:nvPr/>
        </p:nvPicPr>
        <p:blipFill>
          <a:blip r:embed="rId11"/>
          <a:stretch>
            <a:fillRect/>
          </a:stretch>
        </p:blipFill>
        <p:spPr>
          <a:xfrm>
            <a:off x="953683" y="2769293"/>
            <a:ext cx="1098567" cy="1102278"/>
          </a:xfrm>
          <a:prstGeom prst="rect">
            <a:avLst/>
          </a:prstGeom>
          <a:scene3d>
            <a:camera prst="orthographicFront">
              <a:rot lat="2100000" lon="18000000" rev="0"/>
            </a:camera>
            <a:lightRig rig="threePt" dir="t"/>
          </a:scene3d>
        </p:spPr>
      </p:pic>
      <p:pic>
        <p:nvPicPr>
          <p:cNvPr id="90" name="그림 102">
            <a:extLst>
              <a:ext uri="{FF2B5EF4-FFF2-40B4-BE49-F238E27FC236}">
                <a16:creationId xmlns:a16="http://schemas.microsoft.com/office/drawing/2014/main" id="{7A4329C5-2A44-77A9-AAAB-55A6C1B452AB}"/>
              </a:ext>
            </a:extLst>
          </p:cNvPr>
          <p:cNvPicPr>
            <a:picLocks noChangeAspect="1"/>
          </p:cNvPicPr>
          <p:nvPr/>
        </p:nvPicPr>
        <p:blipFill>
          <a:blip r:embed="rId12"/>
          <a:stretch>
            <a:fillRect/>
          </a:stretch>
        </p:blipFill>
        <p:spPr>
          <a:xfrm>
            <a:off x="1463752" y="2390656"/>
            <a:ext cx="3730404" cy="2430415"/>
          </a:xfrm>
          <a:prstGeom prst="rect">
            <a:avLst/>
          </a:prstGeom>
        </p:spPr>
      </p:pic>
      <p:pic>
        <p:nvPicPr>
          <p:cNvPr id="65" name="Picture 64">
            <a:extLst>
              <a:ext uri="{FF2B5EF4-FFF2-40B4-BE49-F238E27FC236}">
                <a16:creationId xmlns:a16="http://schemas.microsoft.com/office/drawing/2014/main" id="{246237F7-DF3A-9DF8-6C2A-3EDD8236864B}"/>
              </a:ext>
            </a:extLst>
          </p:cNvPr>
          <p:cNvPicPr>
            <a:picLocks noChangeAspect="1"/>
          </p:cNvPicPr>
          <p:nvPr/>
        </p:nvPicPr>
        <p:blipFill>
          <a:blip r:embed="rId13"/>
          <a:stretch>
            <a:fillRect/>
          </a:stretch>
        </p:blipFill>
        <p:spPr>
          <a:xfrm>
            <a:off x="4551448" y="3577631"/>
            <a:ext cx="1407650" cy="1077792"/>
          </a:xfrm>
          <a:prstGeom prst="rect">
            <a:avLst/>
          </a:prstGeom>
          <a:scene3d>
            <a:camera prst="orthographicFront">
              <a:rot lat="2100000" lon="18000000" rev="0"/>
            </a:camera>
            <a:lightRig rig="threePt" dir="t"/>
          </a:scene3d>
          <a:sp3d extrusionH="247650"/>
        </p:spPr>
      </p:pic>
      <p:sp>
        <p:nvSpPr>
          <p:cNvPr id="3" name="내용 개체 틀 1">
            <a:extLst>
              <a:ext uri="{FF2B5EF4-FFF2-40B4-BE49-F238E27FC236}">
                <a16:creationId xmlns:a16="http://schemas.microsoft.com/office/drawing/2014/main" id="{D60BBFC2-17BC-79C0-8F16-A85035B9CB43}"/>
              </a:ext>
            </a:extLst>
          </p:cNvPr>
          <p:cNvSpPr txBox="1">
            <a:spLocks/>
          </p:cNvSpPr>
          <p:nvPr/>
        </p:nvSpPr>
        <p:spPr bwMode="auto">
          <a:xfrm>
            <a:off x="4836609" y="4815261"/>
            <a:ext cx="936104" cy="2432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1pPr>
            <a:lvl2pPr marL="742950" indent="-28575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3pPr>
            <a:lvl4pPr marL="16002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4pPr>
            <a:lvl5pPr marL="2057400" indent="-228600" algn="l" rtl="0" eaLnBrk="0" fontAlgn="base" latinLnBrk="1" hangingPunct="0">
              <a:spcBef>
                <a:spcPct val="20000"/>
              </a:spcBef>
              <a:spcAft>
                <a:spcPct val="0"/>
              </a:spcAft>
              <a:buFont typeface="Arial" charset="0"/>
              <a:buChar char="»"/>
              <a:defRPr sz="1800" kern="1200">
                <a:solidFill>
                  <a:schemeClr val="tx1"/>
                </a:solidFill>
                <a:latin typeface="Calibri" panose="020F0502020204030204" pitchFamily="34" charset="0"/>
                <a:ea typeface="+mn-ea"/>
                <a:cs typeface="Calibri" panose="020F0502020204030204"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altLang="ko-KR" sz="1000" b="1"/>
              <a:t>32 x 64 x 64</a:t>
            </a:r>
          </a:p>
        </p:txBody>
      </p:sp>
    </p:spTree>
    <p:extLst>
      <p:ext uri="{BB962C8B-B14F-4D97-AF65-F5344CB8AC3E}">
        <p14:creationId xmlns:p14="http://schemas.microsoft.com/office/powerpoint/2010/main" val="4252173923"/>
      </p:ext>
    </p:extLst>
  </p:cSld>
  <p:clrMapOvr>
    <a:masterClrMapping/>
  </p:clrMapOvr>
</p:sld>
</file>

<file path=ppt/theme/theme1.xml><?xml version="1.0" encoding="utf-8"?>
<a:theme xmlns:a="http://schemas.openxmlformats.org/drawingml/2006/main" name="jhsph-normal">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89</TotalTime>
  <Words>2057</Words>
  <Application>Microsoft Macintosh PowerPoint</Application>
  <PresentationFormat>On-screen Show (16:9)</PresentationFormat>
  <Paragraphs>278</Paragraphs>
  <Slides>22</Slides>
  <Notes>21</Notes>
  <HiddenSlides>1</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Noto Sans Symbols</vt:lpstr>
      <vt:lpstr>Arial</vt:lpstr>
      <vt:lpstr>Bookman Old Style</vt:lpstr>
      <vt:lpstr>Calibri</vt:lpstr>
      <vt:lpstr>Cambria Math</vt:lpstr>
      <vt:lpstr>Georgia</vt:lpstr>
      <vt:lpstr>Merriweather Sans</vt:lpstr>
      <vt:lpstr>Noto Sans</vt:lpstr>
      <vt:lpstr>Symbol</vt:lpstr>
      <vt:lpstr>Times New Roman</vt:lpstr>
      <vt:lpstr>jhsph-normal</vt:lpstr>
      <vt:lpstr>Reconstruction of 3D cellular behavior</vt:lpstr>
      <vt:lpstr>Time lapse imaging is critical in biology research </vt:lpstr>
      <vt:lpstr>Cells move out of focus due to z direction movement</vt:lpstr>
      <vt:lpstr>Objective</vt:lpstr>
      <vt:lpstr>Methods</vt:lpstr>
      <vt:lpstr>Overall pipeline</vt:lpstr>
      <vt:lpstr>PowerPoint Presentation</vt:lpstr>
      <vt:lpstr>PowerPoint Presentation</vt:lpstr>
      <vt:lpstr>PowerPoint Presentation</vt:lpstr>
      <vt:lpstr>Tracking</vt:lpstr>
      <vt:lpstr>Extracting trajectory features</vt:lpstr>
      <vt:lpstr>Results</vt:lpstr>
      <vt:lpstr>PowerPoint Presentation</vt:lpstr>
      <vt:lpstr>PowerPoint Presentation</vt:lpstr>
      <vt:lpstr>PowerPoint Presentation</vt:lpstr>
      <vt:lpstr>PowerPoint Presentation</vt:lpstr>
      <vt:lpstr>PowerPoint Presentation</vt:lpstr>
      <vt:lpstr>Behavior space show distinction between prediction and truth</vt:lpstr>
      <vt:lpstr>Predicted behaviors have high variance</vt:lpstr>
      <vt:lpstr>Conclusion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Landscape of immune morphodynamics</dc:title>
  <dc:creator>pratik kamat</dc:creator>
  <cp:lastModifiedBy>Emily Guan</cp:lastModifiedBy>
  <cp:revision>3</cp:revision>
  <dcterms:created xsi:type="dcterms:W3CDTF">2021-02-03T02:52:43Z</dcterms:created>
  <dcterms:modified xsi:type="dcterms:W3CDTF">2024-12-06T02:45:11Z</dcterms:modified>
</cp:coreProperties>
</file>